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2"/>
  </p:notesMasterIdLst>
  <p:sldIdLst>
    <p:sldId id="259" r:id="rId2"/>
    <p:sldId id="263" r:id="rId3"/>
    <p:sldId id="279" r:id="rId4"/>
    <p:sldId id="280" r:id="rId5"/>
    <p:sldId id="262" r:id="rId6"/>
    <p:sldId id="265" r:id="rId7"/>
    <p:sldId id="269" r:id="rId8"/>
    <p:sldId id="264" r:id="rId9"/>
    <p:sldId id="267" r:id="rId10"/>
    <p:sldId id="273" r:id="rId11"/>
    <p:sldId id="270" r:id="rId12"/>
    <p:sldId id="268" r:id="rId13"/>
    <p:sldId id="272" r:id="rId14"/>
    <p:sldId id="271" r:id="rId15"/>
    <p:sldId id="277" r:id="rId16"/>
    <p:sldId id="276" r:id="rId17"/>
    <p:sldId id="275" r:id="rId18"/>
    <p:sldId id="278" r:id="rId19"/>
    <p:sldId id="274" r:id="rId20"/>
    <p:sldId id="258" r:id="rId21"/>
  </p:sldIdLst>
  <p:sldSz cx="9144000" cy="5143500" type="screen16x9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PD%20&#23560;&#26696;(&#21247;&#21034;)\V2B1%20-%20NEW%20VC\V2B1%20C0\V2B1%20C0&#28310;&#20633;&#36039;&#26009;\&#26032;&#22686;%20Microsoft%20Excel%20&#24037;&#20316;&#34920;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022908821179967E-2"/>
          <c:y val="3.0400712358361101E-2"/>
          <c:w val="0.9079524706150861"/>
          <c:h val="0.6817112860892388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工作表1!$B$12</c:f>
              <c:strCache>
                <c:ptCount val="1"/>
                <c:pt idx="0">
                  <c:v>Multi-codec telepresence equipment revenue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工作表1!$D$11:$I$11</c:f>
              <c:strCache>
                <c:ptCount val="6"/>
                <c:pt idx="0">
                  <c:v>Q1'15</c:v>
                </c:pt>
                <c:pt idx="1">
                  <c:v>Q2'15</c:v>
                </c:pt>
                <c:pt idx="2">
                  <c:v>Q3'15</c:v>
                </c:pt>
                <c:pt idx="3">
                  <c:v>Q4'15</c:v>
                </c:pt>
                <c:pt idx="4">
                  <c:v>Q1'16</c:v>
                </c:pt>
                <c:pt idx="5">
                  <c:v>Q2'16</c:v>
                </c:pt>
              </c:strCache>
            </c:strRef>
          </c:cat>
          <c:val>
            <c:numRef>
              <c:f>工作表1!$D$12:$I$12</c:f>
              <c:numCache>
                <c:formatCode>General</c:formatCode>
                <c:ptCount val="6"/>
                <c:pt idx="0">
                  <c:v>18.7</c:v>
                </c:pt>
                <c:pt idx="1">
                  <c:v>33</c:v>
                </c:pt>
                <c:pt idx="2">
                  <c:v>33</c:v>
                </c:pt>
                <c:pt idx="3">
                  <c:v>42.9</c:v>
                </c:pt>
                <c:pt idx="4">
                  <c:v>23.9</c:v>
                </c:pt>
                <c:pt idx="5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7-4275-A6A8-EE02A87AC4DF}"/>
            </c:ext>
          </c:extLst>
        </c:ser>
        <c:ser>
          <c:idx val="1"/>
          <c:order val="1"/>
          <c:tx>
            <c:strRef>
              <c:f>工作表1!$B$13</c:f>
              <c:strCache>
                <c:ptCount val="1"/>
                <c:pt idx="0">
                  <c:v>Room-based videoconferencing system revenue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工作表1!$D$11:$I$11</c:f>
              <c:strCache>
                <c:ptCount val="6"/>
                <c:pt idx="0">
                  <c:v>Q1'15</c:v>
                </c:pt>
                <c:pt idx="1">
                  <c:v>Q2'15</c:v>
                </c:pt>
                <c:pt idx="2">
                  <c:v>Q3'15</c:v>
                </c:pt>
                <c:pt idx="3">
                  <c:v>Q4'15</c:v>
                </c:pt>
                <c:pt idx="4">
                  <c:v>Q1'16</c:v>
                </c:pt>
                <c:pt idx="5">
                  <c:v>Q2'16</c:v>
                </c:pt>
              </c:strCache>
            </c:strRef>
          </c:cat>
          <c:val>
            <c:numRef>
              <c:f>工作表1!$D$13:$I$13</c:f>
              <c:numCache>
                <c:formatCode>General</c:formatCode>
                <c:ptCount val="6"/>
                <c:pt idx="0">
                  <c:v>327</c:v>
                </c:pt>
                <c:pt idx="1">
                  <c:v>348</c:v>
                </c:pt>
                <c:pt idx="2">
                  <c:v>348</c:v>
                </c:pt>
                <c:pt idx="3">
                  <c:v>424.8</c:v>
                </c:pt>
                <c:pt idx="4">
                  <c:v>359.6</c:v>
                </c:pt>
                <c:pt idx="5">
                  <c:v>352.5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07-4275-A6A8-EE02A87AC4DF}"/>
            </c:ext>
          </c:extLst>
        </c:ser>
        <c:ser>
          <c:idx val="2"/>
          <c:order val="2"/>
          <c:tx>
            <c:strRef>
              <c:f>工作表1!$B$14</c:f>
              <c:strCache>
                <c:ptCount val="1"/>
                <c:pt idx="0">
                  <c:v>Personal videoconferencing systems revenue
including executive desktop systems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工作表1!$D$11:$I$11</c:f>
              <c:strCache>
                <c:ptCount val="6"/>
                <c:pt idx="0">
                  <c:v>Q1'15</c:v>
                </c:pt>
                <c:pt idx="1">
                  <c:v>Q2'15</c:v>
                </c:pt>
                <c:pt idx="2">
                  <c:v>Q3'15</c:v>
                </c:pt>
                <c:pt idx="3">
                  <c:v>Q4'15</c:v>
                </c:pt>
                <c:pt idx="4">
                  <c:v>Q1'16</c:v>
                </c:pt>
                <c:pt idx="5">
                  <c:v>Q2'16</c:v>
                </c:pt>
              </c:strCache>
            </c:strRef>
          </c:cat>
          <c:val>
            <c:numRef>
              <c:f>工作表1!$D$14:$I$14</c:f>
              <c:numCache>
                <c:formatCode>General</c:formatCode>
                <c:ptCount val="6"/>
                <c:pt idx="0">
                  <c:v>44</c:v>
                </c:pt>
                <c:pt idx="1">
                  <c:v>42</c:v>
                </c:pt>
                <c:pt idx="2">
                  <c:v>42</c:v>
                </c:pt>
                <c:pt idx="3">
                  <c:v>45.4</c:v>
                </c:pt>
                <c:pt idx="4">
                  <c:v>41.8</c:v>
                </c:pt>
                <c:pt idx="5">
                  <c:v>38.700000000000003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07-4275-A6A8-EE02A87AC4DF}"/>
            </c:ext>
          </c:extLst>
        </c:ser>
        <c:ser>
          <c:idx val="3"/>
          <c:order val="3"/>
          <c:tx>
            <c:strRef>
              <c:f>工作表1!$B$15</c:f>
              <c:strCache>
                <c:ptCount val="1"/>
                <c:pt idx="0">
                  <c:v>Video infrastructure equipment revenue
including MCUs and other video-related infrastructure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工作表1!$D$11:$I$11</c:f>
              <c:strCache>
                <c:ptCount val="6"/>
                <c:pt idx="0">
                  <c:v>Q1'15</c:v>
                </c:pt>
                <c:pt idx="1">
                  <c:v>Q2'15</c:v>
                </c:pt>
                <c:pt idx="2">
                  <c:v>Q3'15</c:v>
                </c:pt>
                <c:pt idx="3">
                  <c:v>Q4'15</c:v>
                </c:pt>
                <c:pt idx="4">
                  <c:v>Q1'16</c:v>
                </c:pt>
                <c:pt idx="5">
                  <c:v>Q2'16</c:v>
                </c:pt>
              </c:strCache>
            </c:strRef>
          </c:cat>
          <c:val>
            <c:numRef>
              <c:f>工作表1!$D$15:$I$15</c:f>
              <c:numCache>
                <c:formatCode>General</c:formatCode>
                <c:ptCount val="6"/>
                <c:pt idx="0">
                  <c:v>93.7</c:v>
                </c:pt>
                <c:pt idx="1">
                  <c:v>88</c:v>
                </c:pt>
                <c:pt idx="2">
                  <c:v>88</c:v>
                </c:pt>
                <c:pt idx="3">
                  <c:v>114.3</c:v>
                </c:pt>
                <c:pt idx="4">
                  <c:v>69.900000000000006</c:v>
                </c:pt>
                <c:pt idx="5">
                  <c:v>82.9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07-4275-A6A8-EE02A87AC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244224"/>
        <c:axId val="141245400"/>
        <c:axId val="0"/>
      </c:bar3DChart>
      <c:catAx>
        <c:axId val="141244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1245400"/>
        <c:crosses val="autoZero"/>
        <c:auto val="1"/>
        <c:lblAlgn val="ctr"/>
        <c:lblOffset val="100"/>
        <c:noMultiLvlLbl val="0"/>
      </c:catAx>
      <c:valAx>
        <c:axId val="1412454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41244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0203128583136874E-2"/>
          <c:y val="0.79669466497448327"/>
          <c:w val="0.98786816729430571"/>
          <c:h val="0.1972863522604642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61591-E3EC-44C7-BA2C-8DB57300E6B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CC802-A264-4CC5-9539-F9484DB26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15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CC802-A264-4CC5-9539-F9484DB26AE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02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57200" y="1408509"/>
            <a:ext cx="5562600" cy="2312591"/>
          </a:xfrm>
        </p:spPr>
        <p:txBody>
          <a:bodyPr>
            <a:normAutofit/>
          </a:bodyPr>
          <a:lstStyle>
            <a:lvl1pPr>
              <a:defRPr lang="ru-RU" sz="2800" b="1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 defTabSz="801720" rtl="0" eaLnBrk="1" latinLnBrk="0" hangingPunct="1">
              <a:spcBef>
                <a:spcPct val="0"/>
              </a:spcBef>
              <a:buNone/>
              <a:defRPr/>
            </a:pPr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1709" y="1408508"/>
            <a:ext cx="2833854" cy="2312591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323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576" y="1151335"/>
            <a:ext cx="4341812" cy="36472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5576" y="1516063"/>
            <a:ext cx="4341812" cy="307855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300537" cy="36472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516063"/>
            <a:ext cx="4300536" cy="307855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19C-E956-0F45-8060-B07566DED26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577" y="110723"/>
            <a:ext cx="8789986" cy="514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marL="0" lvl="0" algn="l" defTabSz="801720" rtl="0" eaLnBrk="1" latinLnBrk="0" hangingPunct="1"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C60000"/>
                </a:solidFill>
              </a:rPr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6" y="1152522"/>
            <a:ext cx="8805862" cy="3459165"/>
          </a:xfrm>
        </p:spPr>
        <p:txBody>
          <a:bodyPr/>
          <a:lstStyle>
            <a:lvl4pPr>
              <a:defRPr sz="1000"/>
            </a:lvl4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513137" y="470375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964519DA-5E91-FD48-9926-1C13C828666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577" y="110723"/>
            <a:ext cx="8789986" cy="514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marL="0" lvl="0" algn="l" defTabSz="801720" rtl="0" eaLnBrk="1" latinLnBrk="0" hangingPunct="1"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C60000"/>
                </a:solidFill>
              </a:rPr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01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. загол. и текст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3"/>
          <p:cNvSpPr>
            <a:spLocks noGrp="1"/>
          </p:cNvSpPr>
          <p:nvPr>
            <p:ph sz="half" idx="2"/>
          </p:nvPr>
        </p:nvSpPr>
        <p:spPr>
          <a:xfrm>
            <a:off x="5298137" y="2564803"/>
            <a:ext cx="2833854" cy="2312591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8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0110613_AVer CIS-PPT-1_三校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F806DDB4-F2B2-4025-AA13-D381DC06EB57}" type="datetime1">
              <a:rPr lang="en-US" altLang="zh-TW" smtClean="0"/>
              <a:t>4/26/2017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4613" y="4890195"/>
            <a:ext cx="2133600" cy="273844"/>
          </a:xfrm>
          <a:prstGeom prst="rect">
            <a:avLst/>
          </a:prstGeom>
        </p:spPr>
        <p:txBody>
          <a:bodyPr vert="horz" lIns="91392" tIns="45696" rIns="91392" bIns="4569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FA575E8-3E8C-497F-A2FE-28666CF4BA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54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0723"/>
            <a:ext cx="8229600" cy="514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 algn="l" defTabSz="801720" rtl="0" eaLnBrk="1" latinLnBrk="0" hangingPunct="1">
              <a:spcBef>
                <a:spcPct val="0"/>
              </a:spcBef>
              <a:buNone/>
              <a:defRPr/>
            </a:pPr>
            <a:r>
              <a:rPr lang="en-US" sz="2800" b="1" dirty="0" smtClean="0">
                <a:solidFill>
                  <a:srgbClr val="C60000"/>
                </a:solidFill>
              </a:rPr>
              <a:t>  </a:t>
            </a:r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Образец текста</a:t>
            </a:r>
          </a:p>
          <a:p>
            <a:pPr lvl="1"/>
            <a:r>
              <a:rPr lang="en-US" dirty="0" smtClean="0"/>
              <a:t>Второй уровень</a:t>
            </a:r>
          </a:p>
          <a:p>
            <a:pPr lvl="2"/>
            <a:r>
              <a:rPr lang="en-US" dirty="0" smtClean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513137" y="470375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DEB2E588-BCAA-034D-9E64-73FA4A62A3B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79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9" r:id="rId2"/>
    <p:sldLayoutId id="2147483700" r:id="rId3"/>
    <p:sldLayoutId id="2147483704" r:id="rId4"/>
    <p:sldLayoutId id="214748370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algn="l" defTabSz="801720" rtl="0" eaLnBrk="1" latinLnBrk="0" hangingPunct="1">
        <a:spcBef>
          <a:spcPct val="0"/>
        </a:spcBef>
        <a:buNone/>
        <a:defRPr lang="ru-RU" sz="2800" b="1" kern="1200" dirty="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&#1061;&#1061;&#1061;&#1061;&#1061;_&#1061;&#1061;&#1061;&#1061;&#1061;&#1061;&#1061;&#1061;@XXXXX.UA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3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&#1061;&#1061;&#1061;&#1061;&#1061;_&#1061;&#1061;&#1061;&#1061;&#1061;&#1061;&#1061;&#1061;@XXXXX.UA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tatista.com/statistics/219557/global-enterprise-videoconferencing-market-share-by-product-type/" TargetMode="External"/><Relationship Id="rId5" Type="http://schemas.openxmlformats.org/officeDocument/2006/relationships/hyperlink" Target="http://www.idc.com/getdoc.jsp?containerId=prUS41447316" TargetMode="Externa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111709" y="1543871"/>
            <a:ext cx="2833854" cy="2058496"/>
          </a:xfrm>
        </p:spPr>
        <p:txBody>
          <a:bodyPr>
            <a:noAutofit/>
          </a:bodyPr>
          <a:lstStyle/>
          <a:p>
            <a:pPr algn="r"/>
            <a:r>
              <a:rPr lang="ru-RU" sz="1400" dirty="0">
                <a:solidFill>
                  <a:schemeClr val="tx1"/>
                </a:solidFill>
              </a:rPr>
              <a:t>Ф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И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О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 докладчика</a:t>
            </a:r>
            <a:endParaRPr lang="en-US" sz="1400" b="0" dirty="0"/>
          </a:p>
          <a:p>
            <a:pPr algn="r"/>
            <a:r>
              <a:rPr lang="ru-RU" sz="1400" b="0" dirty="0"/>
              <a:t>Должность</a:t>
            </a:r>
          </a:p>
          <a:p>
            <a:pPr algn="r"/>
            <a:endParaRPr lang="ru-RU" sz="1400" b="0" dirty="0"/>
          </a:p>
          <a:p>
            <a:pPr algn="r"/>
            <a:r>
              <a:rPr lang="ru-RU" sz="1400" b="0" dirty="0">
                <a:hlinkClick r:id="rId3"/>
              </a:rPr>
              <a:t>ХХХХХ</a:t>
            </a:r>
            <a:r>
              <a:rPr lang="en-US" sz="1400" b="0" dirty="0">
                <a:hlinkClick r:id="rId3"/>
              </a:rPr>
              <a:t>_</a:t>
            </a:r>
            <a:r>
              <a:rPr lang="ru-RU" sz="1400" b="0" dirty="0">
                <a:hlinkClick r:id="rId3"/>
              </a:rPr>
              <a:t>ХХХХХХХХ</a:t>
            </a:r>
            <a:r>
              <a:rPr lang="en-US" sz="1400" b="0" dirty="0">
                <a:hlinkClick r:id="rId3"/>
              </a:rPr>
              <a:t>@XXXXX.UA</a:t>
            </a:r>
            <a:endParaRPr lang="en-US" sz="1400" b="0" dirty="0"/>
          </a:p>
          <a:p>
            <a:pPr algn="r"/>
            <a:r>
              <a:rPr lang="ru-RU" sz="1400" b="0" dirty="0"/>
              <a:t>тел.: +38</a:t>
            </a:r>
            <a:r>
              <a:rPr lang="en-US" sz="1400" b="0" dirty="0"/>
              <a:t> XXX </a:t>
            </a:r>
            <a:r>
              <a:rPr lang="en-US" sz="1400" b="0" dirty="0" err="1"/>
              <a:t>XXX</a:t>
            </a:r>
            <a:r>
              <a:rPr lang="en-US" sz="1400" b="0" dirty="0"/>
              <a:t> XX </a:t>
            </a:r>
            <a:r>
              <a:rPr lang="en-US" sz="1400" b="0" dirty="0" err="1"/>
              <a:t>XX</a:t>
            </a:r>
            <a:r>
              <a:rPr lang="ru-RU" sz="1400" b="0" dirty="0"/>
              <a:t> </a:t>
            </a:r>
            <a:r>
              <a:rPr lang="ru-RU" sz="1400" b="0" dirty="0" err="1"/>
              <a:t>ext</a:t>
            </a:r>
            <a:r>
              <a:rPr lang="ru-RU" sz="1400" b="0" dirty="0"/>
              <a:t>. ХХХ</a:t>
            </a:r>
            <a:endParaRPr lang="en-US" sz="1400" b="0" dirty="0"/>
          </a:p>
          <a:p>
            <a:pPr algn="r"/>
            <a:r>
              <a:rPr lang="ru-RU" sz="1400" b="0" dirty="0"/>
              <a:t>моб.</a:t>
            </a:r>
            <a:r>
              <a:rPr lang="en-US" sz="1400" b="0" dirty="0"/>
              <a:t>: +38 0XX XXX XX </a:t>
            </a:r>
            <a:r>
              <a:rPr lang="en-US" sz="1400" b="0" dirty="0" err="1"/>
              <a:t>XX</a:t>
            </a:r>
            <a:endParaRPr lang="en-US" sz="1400" b="0" dirty="0"/>
          </a:p>
          <a:p>
            <a:pPr algn="r"/>
            <a:r>
              <a:rPr lang="en-US" sz="1400" b="0" dirty="0"/>
              <a:t>Skype: </a:t>
            </a:r>
            <a:r>
              <a:rPr lang="ru-RU" sz="1400" b="0" dirty="0"/>
              <a:t>ХХХХХХХХХХХХ </a:t>
            </a:r>
            <a:endParaRPr lang="en-US" sz="1400" b="0" dirty="0"/>
          </a:p>
          <a:p>
            <a:pPr algn="r"/>
            <a:r>
              <a:rPr lang="en-US" sz="1400" b="0" dirty="0"/>
              <a:t>URL: www.XXXX.ua</a:t>
            </a:r>
            <a:endParaRPr lang="ru-RU" sz="1400" b="0" dirty="0"/>
          </a:p>
          <a:p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752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6" y="875142"/>
            <a:ext cx="8805862" cy="6159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600" b="0" dirty="0"/>
              <a:t>Камера EVC может захватить изображение </a:t>
            </a:r>
            <a:r>
              <a:rPr lang="ru-RU" sz="1600" b="0" dirty="0" smtClean="0"/>
              <a:t> </a:t>
            </a:r>
            <a:r>
              <a:rPr lang="ru-RU" sz="1600" b="0" dirty="0"/>
              <a:t>лектора, </a:t>
            </a:r>
            <a:r>
              <a:rPr lang="ru-RU" sz="1600" b="0" dirty="0" smtClean="0"/>
              <a:t>а вторая </a:t>
            </a:r>
            <a:r>
              <a:rPr lang="ru-RU" sz="1600" b="0" dirty="0"/>
              <a:t>камера может </a:t>
            </a:r>
            <a:r>
              <a:rPr lang="ru-RU" sz="1600" b="0" dirty="0" smtClean="0"/>
              <a:t>захватить</a:t>
            </a:r>
            <a:endParaRPr lang="en-US" sz="1600" b="0" dirty="0" smtClean="0"/>
          </a:p>
          <a:p>
            <a:pPr algn="ctr"/>
            <a:r>
              <a:rPr lang="ru-RU" sz="1600" b="0" dirty="0" smtClean="0"/>
              <a:t> студенческую аудиторию.</a:t>
            </a:r>
            <a:endParaRPr lang="ru-RU" sz="1600" b="0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60094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Рынок образования</a:t>
            </a:r>
          </a:p>
        </p:txBody>
      </p:sp>
      <p:pic>
        <p:nvPicPr>
          <p:cNvPr id="4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6" y="1491130"/>
            <a:ext cx="7751255" cy="295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5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82765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Проведение международных встреч</a:t>
            </a:r>
          </a:p>
        </p:txBody>
      </p:sp>
      <p:sp>
        <p:nvSpPr>
          <p:cNvPr id="5" name="內容版面配置區 1"/>
          <p:cNvSpPr>
            <a:spLocks noGrp="1"/>
          </p:cNvSpPr>
          <p:nvPr>
            <p:ph idx="1"/>
          </p:nvPr>
        </p:nvSpPr>
        <p:spPr>
          <a:xfrm>
            <a:off x="155576" y="973551"/>
            <a:ext cx="8805862" cy="611409"/>
          </a:xfrm>
        </p:spPr>
        <p:txBody>
          <a:bodyPr>
            <a:normAutofit/>
          </a:bodyPr>
          <a:lstStyle/>
          <a:p>
            <a:pPr algn="ctr"/>
            <a:r>
              <a:rPr lang="ru-RU" altLang="zh-TW" sz="1600" b="0" dirty="0">
                <a:cs typeface="Arial" panose="020B0604020202020204" pitchFamily="34" charset="0"/>
              </a:rPr>
              <a:t>Обама и представители консульства провели встречу, камера EVC захватила изображение дискуссионной сессии, 2-я камера запечатлела наилучшее изображение </a:t>
            </a:r>
            <a:r>
              <a:rPr lang="ru-RU" altLang="zh-TW" sz="1600" b="0" dirty="0" smtClean="0">
                <a:cs typeface="Arial" panose="020B0604020202020204" pitchFamily="34" charset="0"/>
              </a:rPr>
              <a:t>присутствующих.</a:t>
            </a:r>
            <a:endParaRPr lang="en-US" altLang="zh-TW" sz="1600" b="0" dirty="0">
              <a:cs typeface="Arial" panose="020B0604020202020204" pitchFamily="34" charset="0"/>
            </a:endParaRPr>
          </a:p>
        </p:txBody>
      </p:sp>
      <p:pic>
        <p:nvPicPr>
          <p:cNvPr id="8" name="內容版面配置區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10" y="1854428"/>
            <a:ext cx="4059534" cy="250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484" y="1854429"/>
            <a:ext cx="4089679" cy="2500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464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97879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Демонстрация</a:t>
            </a:r>
          </a:p>
        </p:txBody>
      </p:sp>
      <p:pic>
        <p:nvPicPr>
          <p:cNvPr id="4" name="Picture 7" descr="C:\Users\v001944\Desktop\1007.62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3" y="1095272"/>
            <a:ext cx="6832879" cy="353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9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67651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Поддержка двух камер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558" y="894303"/>
            <a:ext cx="7013750" cy="414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63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707343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Поддержка H.323, SIP, для 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Skype for Business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群組 22"/>
          <p:cNvGrpSpPr/>
          <p:nvPr/>
        </p:nvGrpSpPr>
        <p:grpSpPr>
          <a:xfrm>
            <a:off x="1290590" y="1566082"/>
            <a:ext cx="6762415" cy="2855198"/>
            <a:chOff x="1010990" y="1432732"/>
            <a:chExt cx="7065396" cy="3078907"/>
          </a:xfrm>
        </p:grpSpPr>
        <p:grpSp>
          <p:nvGrpSpPr>
            <p:cNvPr id="5" name="群組 3"/>
            <p:cNvGrpSpPr/>
            <p:nvPr/>
          </p:nvGrpSpPr>
          <p:grpSpPr>
            <a:xfrm>
              <a:off x="1010990" y="1432732"/>
              <a:ext cx="6989557" cy="3078907"/>
              <a:chOff x="541139" y="1773238"/>
              <a:chExt cx="3454400" cy="1943100"/>
            </a:xfrm>
          </p:grpSpPr>
          <p:sp>
            <p:nvSpPr>
              <p:cNvPr id="22" name="矩形 4"/>
              <p:cNvSpPr>
                <a:spLocks/>
              </p:cNvSpPr>
              <p:nvPr/>
            </p:nvSpPr>
            <p:spPr>
              <a:xfrm>
                <a:off x="541139" y="1773238"/>
                <a:ext cx="3454400" cy="1943100"/>
              </a:xfrm>
              <a:prstGeom prst="rect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矩形 5"/>
              <p:cNvSpPr>
                <a:spLocks/>
              </p:cNvSpPr>
              <p:nvPr/>
            </p:nvSpPr>
            <p:spPr bwMode="auto">
              <a:xfrm>
                <a:off x="541139" y="1773238"/>
                <a:ext cx="3454400" cy="19431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矩形 6"/>
              <p:cNvSpPr>
                <a:spLocks/>
              </p:cNvSpPr>
              <p:nvPr/>
            </p:nvSpPr>
            <p:spPr bwMode="auto">
              <a:xfrm>
                <a:off x="578844" y="1797898"/>
                <a:ext cx="761999" cy="446322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zh-TW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矩形 7"/>
              <p:cNvSpPr>
                <a:spLocks/>
              </p:cNvSpPr>
              <p:nvPr/>
            </p:nvSpPr>
            <p:spPr bwMode="auto">
              <a:xfrm>
                <a:off x="578844" y="2280418"/>
                <a:ext cx="761999" cy="446322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zh-TW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矩形 8"/>
              <p:cNvSpPr>
                <a:spLocks/>
              </p:cNvSpPr>
              <p:nvPr/>
            </p:nvSpPr>
            <p:spPr bwMode="auto">
              <a:xfrm>
                <a:off x="578844" y="2766654"/>
                <a:ext cx="761999" cy="446322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zh-TW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矩形 9"/>
              <p:cNvSpPr>
                <a:spLocks/>
              </p:cNvSpPr>
              <p:nvPr/>
            </p:nvSpPr>
            <p:spPr bwMode="auto">
              <a:xfrm>
                <a:off x="574478" y="3250004"/>
                <a:ext cx="761999" cy="446322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zh-TW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矩形 10"/>
              <p:cNvSpPr>
                <a:spLocks/>
              </p:cNvSpPr>
              <p:nvPr/>
            </p:nvSpPr>
            <p:spPr bwMode="auto">
              <a:xfrm>
                <a:off x="1433935" y="1799657"/>
                <a:ext cx="761999" cy="446322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zh-TW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矩形 11"/>
              <p:cNvSpPr>
                <a:spLocks/>
              </p:cNvSpPr>
              <p:nvPr/>
            </p:nvSpPr>
            <p:spPr bwMode="auto">
              <a:xfrm>
                <a:off x="1433935" y="2282177"/>
                <a:ext cx="761999" cy="446322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zh-TW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矩形 12"/>
              <p:cNvSpPr>
                <a:spLocks/>
              </p:cNvSpPr>
              <p:nvPr/>
            </p:nvSpPr>
            <p:spPr bwMode="auto">
              <a:xfrm>
                <a:off x="1433935" y="2768413"/>
                <a:ext cx="761999" cy="446322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zh-TW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矩形 13"/>
              <p:cNvSpPr>
                <a:spLocks/>
              </p:cNvSpPr>
              <p:nvPr/>
            </p:nvSpPr>
            <p:spPr bwMode="auto">
              <a:xfrm>
                <a:off x="1429569" y="3251763"/>
                <a:ext cx="761999" cy="446322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zh-TW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矩形 14"/>
              <p:cNvSpPr>
                <a:spLocks/>
              </p:cNvSpPr>
              <p:nvPr/>
            </p:nvSpPr>
            <p:spPr bwMode="auto">
              <a:xfrm>
                <a:off x="2296989" y="1797471"/>
                <a:ext cx="761999" cy="446322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zh-TW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矩形 15"/>
              <p:cNvSpPr>
                <a:spLocks/>
              </p:cNvSpPr>
              <p:nvPr/>
            </p:nvSpPr>
            <p:spPr bwMode="auto">
              <a:xfrm>
                <a:off x="2296989" y="2279991"/>
                <a:ext cx="761999" cy="446322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zh-TW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矩形 16"/>
              <p:cNvSpPr>
                <a:spLocks/>
              </p:cNvSpPr>
              <p:nvPr/>
            </p:nvSpPr>
            <p:spPr bwMode="auto">
              <a:xfrm>
                <a:off x="2296989" y="2766227"/>
                <a:ext cx="761999" cy="446322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zh-TW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矩形 17"/>
              <p:cNvSpPr>
                <a:spLocks/>
              </p:cNvSpPr>
              <p:nvPr/>
            </p:nvSpPr>
            <p:spPr bwMode="auto">
              <a:xfrm>
                <a:off x="2292623" y="3249577"/>
                <a:ext cx="761999" cy="446322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zh-TW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矩形 18"/>
              <p:cNvSpPr>
                <a:spLocks/>
              </p:cNvSpPr>
              <p:nvPr/>
            </p:nvSpPr>
            <p:spPr bwMode="auto">
              <a:xfrm>
                <a:off x="3182888" y="1799657"/>
                <a:ext cx="761999" cy="446322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zh-TW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矩形 19"/>
              <p:cNvSpPr>
                <a:spLocks/>
              </p:cNvSpPr>
              <p:nvPr/>
            </p:nvSpPr>
            <p:spPr bwMode="auto">
              <a:xfrm>
                <a:off x="3182888" y="2282177"/>
                <a:ext cx="761999" cy="446322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zh-TW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矩形 20"/>
              <p:cNvSpPr>
                <a:spLocks/>
              </p:cNvSpPr>
              <p:nvPr/>
            </p:nvSpPr>
            <p:spPr bwMode="auto">
              <a:xfrm>
                <a:off x="3182888" y="2768413"/>
                <a:ext cx="761999" cy="446322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zh-TW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矩形 21"/>
              <p:cNvSpPr>
                <a:spLocks/>
              </p:cNvSpPr>
              <p:nvPr/>
            </p:nvSpPr>
            <p:spPr bwMode="auto">
              <a:xfrm>
                <a:off x="3178522" y="3251763"/>
                <a:ext cx="761999" cy="446322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zh-TW" b="1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071" y="1656442"/>
              <a:ext cx="843673" cy="343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263" y="2435080"/>
              <a:ext cx="843673" cy="343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071" y="3211011"/>
              <a:ext cx="843673" cy="343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圖片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771" y="3869115"/>
              <a:ext cx="502629" cy="544515"/>
            </a:xfrm>
            <a:prstGeom prst="rect">
              <a:avLst/>
            </a:prstGeom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3218429"/>
              <a:ext cx="843673" cy="343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圖片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223" y="3083028"/>
              <a:ext cx="502629" cy="544515"/>
            </a:xfrm>
            <a:prstGeom prst="rect">
              <a:avLst/>
            </a:prstGeom>
          </p:spPr>
        </p:pic>
        <p:pic>
          <p:nvPicPr>
            <p:cNvPr id="12" name="圖片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9757" y="1559769"/>
              <a:ext cx="502629" cy="544515"/>
            </a:xfrm>
            <a:prstGeom prst="rect">
              <a:avLst/>
            </a:prstGeom>
          </p:spPr>
        </p:pic>
        <p:sp>
          <p:nvSpPr>
            <p:cNvPr id="13" name="文字方塊 52"/>
            <p:cNvSpPr txBox="1"/>
            <p:nvPr/>
          </p:nvSpPr>
          <p:spPr>
            <a:xfrm>
              <a:off x="6212496" y="3818208"/>
              <a:ext cx="1863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SVC 16 ways MCU</a:t>
              </a:r>
              <a:endParaRPr lang="zh-TW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150" y="1656441"/>
              <a:ext cx="843673" cy="343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307" y="4004050"/>
              <a:ext cx="1419661" cy="242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圖片 5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772" y="2329242"/>
              <a:ext cx="502629" cy="544515"/>
            </a:xfrm>
            <a:prstGeom prst="rect">
              <a:avLst/>
            </a:prstGeom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168" y="2423345"/>
              <a:ext cx="843673" cy="343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455" y="3212976"/>
              <a:ext cx="843673" cy="343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圖片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4493" y="3863480"/>
              <a:ext cx="502629" cy="544515"/>
            </a:xfrm>
            <a:prstGeom prst="rect">
              <a:avLst/>
            </a:prstGeom>
          </p:spPr>
        </p:pic>
        <p:pic>
          <p:nvPicPr>
            <p:cNvPr id="20" name="圖片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3127" y="1541208"/>
              <a:ext cx="502629" cy="544515"/>
            </a:xfrm>
            <a:prstGeom prst="rect">
              <a:avLst/>
            </a:prstGeom>
          </p:spPr>
        </p:pic>
        <p:pic>
          <p:nvPicPr>
            <p:cNvPr id="21" name="圖片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750" y="2320511"/>
              <a:ext cx="502629" cy="544515"/>
            </a:xfrm>
            <a:prstGeom prst="rect">
              <a:avLst/>
            </a:prstGeom>
          </p:spPr>
        </p:pic>
      </p:grpSp>
      <p:pic>
        <p:nvPicPr>
          <p:cNvPr id="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046" y="889955"/>
            <a:ext cx="1225888" cy="49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圖片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54" y="889955"/>
            <a:ext cx="498599" cy="540149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658" y="884552"/>
            <a:ext cx="2758719" cy="47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96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6" y="1152522"/>
            <a:ext cx="8805862" cy="1570581"/>
          </a:xfrm>
        </p:spPr>
        <p:txBody>
          <a:bodyPr>
            <a:normAutofit/>
          </a:bodyPr>
          <a:lstStyle/>
          <a:p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Лицензионное расширение 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+2 / +4 / +6, запустит </a:t>
            </a:r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расширение + 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8 / +10 </a:t>
            </a:r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для SVC.</a:t>
            </a:r>
          </a:p>
          <a:p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После присоединения от 10 до 15 точек, </a:t>
            </a:r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в раскладке 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может отображаться </a:t>
            </a:r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изображение 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всех пользователей, в </a:t>
            </a:r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другой раскладке 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можно видеть только 10 участников (то же, что и EVC), но поведение </a:t>
            </a:r>
            <a:r>
              <a:rPr lang="ru-RU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Voice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 или содержать от 10 до 15 </a:t>
            </a:r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точек 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работы персонала.</a:t>
            </a:r>
          </a:p>
          <a:p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75208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Лицензионное расширение до 16 участников </a:t>
            </a:r>
          </a:p>
        </p:txBody>
      </p:sp>
      <p:grpSp>
        <p:nvGrpSpPr>
          <p:cNvPr id="4" name="群組 27"/>
          <p:cNvGrpSpPr/>
          <p:nvPr/>
        </p:nvGrpSpPr>
        <p:grpSpPr>
          <a:xfrm>
            <a:off x="2483524" y="2723103"/>
            <a:ext cx="3796696" cy="2333889"/>
            <a:chOff x="541139" y="1773238"/>
            <a:chExt cx="3454400" cy="1943100"/>
          </a:xfrm>
        </p:grpSpPr>
        <p:sp>
          <p:nvSpPr>
            <p:cNvPr id="5" name="矩形 28"/>
            <p:cNvSpPr>
              <a:spLocks/>
            </p:cNvSpPr>
            <p:nvPr/>
          </p:nvSpPr>
          <p:spPr>
            <a:xfrm>
              <a:off x="541139" y="1773238"/>
              <a:ext cx="3454400" cy="1943100"/>
            </a:xfrm>
            <a:prstGeom prst="rect">
              <a:avLst/>
            </a:prstGeom>
            <a:solidFill>
              <a:schemeClr val="tx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solidFill>
                  <a:schemeClr val="tx1"/>
                </a:solidFill>
              </a:endParaRPr>
            </a:p>
          </p:txBody>
        </p:sp>
        <p:sp>
          <p:nvSpPr>
            <p:cNvPr id="6" name="矩形 29"/>
            <p:cNvSpPr>
              <a:spLocks/>
            </p:cNvSpPr>
            <p:nvPr/>
          </p:nvSpPr>
          <p:spPr bwMode="auto">
            <a:xfrm>
              <a:off x="541139" y="1773238"/>
              <a:ext cx="3454400" cy="19431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solidFill>
                  <a:schemeClr val="tx1"/>
                </a:solidFill>
              </a:endParaRPr>
            </a:p>
          </p:txBody>
        </p:sp>
        <p:sp>
          <p:nvSpPr>
            <p:cNvPr id="7" name="矩形 30"/>
            <p:cNvSpPr>
              <a:spLocks/>
            </p:cNvSpPr>
            <p:nvPr/>
          </p:nvSpPr>
          <p:spPr bwMode="auto">
            <a:xfrm>
              <a:off x="578844" y="1797898"/>
              <a:ext cx="761999" cy="446322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31"/>
            <p:cNvSpPr>
              <a:spLocks/>
            </p:cNvSpPr>
            <p:nvPr/>
          </p:nvSpPr>
          <p:spPr bwMode="auto">
            <a:xfrm>
              <a:off x="578844" y="2280418"/>
              <a:ext cx="761999" cy="446322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32"/>
            <p:cNvSpPr>
              <a:spLocks/>
            </p:cNvSpPr>
            <p:nvPr/>
          </p:nvSpPr>
          <p:spPr bwMode="auto">
            <a:xfrm>
              <a:off x="578844" y="2766654"/>
              <a:ext cx="761999" cy="446322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33"/>
            <p:cNvSpPr>
              <a:spLocks/>
            </p:cNvSpPr>
            <p:nvPr/>
          </p:nvSpPr>
          <p:spPr bwMode="auto">
            <a:xfrm>
              <a:off x="574478" y="3250004"/>
              <a:ext cx="761999" cy="446322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34"/>
            <p:cNvSpPr>
              <a:spLocks/>
            </p:cNvSpPr>
            <p:nvPr/>
          </p:nvSpPr>
          <p:spPr bwMode="auto">
            <a:xfrm>
              <a:off x="1433935" y="1799657"/>
              <a:ext cx="761999" cy="446322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35"/>
            <p:cNvSpPr>
              <a:spLocks/>
            </p:cNvSpPr>
            <p:nvPr/>
          </p:nvSpPr>
          <p:spPr bwMode="auto">
            <a:xfrm>
              <a:off x="1433935" y="2282177"/>
              <a:ext cx="761999" cy="446322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36"/>
            <p:cNvSpPr>
              <a:spLocks/>
            </p:cNvSpPr>
            <p:nvPr/>
          </p:nvSpPr>
          <p:spPr bwMode="auto">
            <a:xfrm>
              <a:off x="1433935" y="2768413"/>
              <a:ext cx="761999" cy="446322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矩形 37"/>
            <p:cNvSpPr>
              <a:spLocks/>
            </p:cNvSpPr>
            <p:nvPr/>
          </p:nvSpPr>
          <p:spPr bwMode="auto">
            <a:xfrm>
              <a:off x="1429569" y="3251763"/>
              <a:ext cx="761999" cy="446322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 38"/>
            <p:cNvSpPr>
              <a:spLocks/>
            </p:cNvSpPr>
            <p:nvPr/>
          </p:nvSpPr>
          <p:spPr bwMode="auto">
            <a:xfrm>
              <a:off x="2296989" y="1797471"/>
              <a:ext cx="761999" cy="446322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矩形 39"/>
            <p:cNvSpPr>
              <a:spLocks/>
            </p:cNvSpPr>
            <p:nvPr/>
          </p:nvSpPr>
          <p:spPr bwMode="auto">
            <a:xfrm>
              <a:off x="2296989" y="2279991"/>
              <a:ext cx="761999" cy="446322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矩形 40"/>
            <p:cNvSpPr>
              <a:spLocks/>
            </p:cNvSpPr>
            <p:nvPr/>
          </p:nvSpPr>
          <p:spPr bwMode="auto">
            <a:xfrm>
              <a:off x="2296989" y="2766227"/>
              <a:ext cx="761999" cy="446322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矩形 41"/>
            <p:cNvSpPr>
              <a:spLocks/>
            </p:cNvSpPr>
            <p:nvPr/>
          </p:nvSpPr>
          <p:spPr bwMode="auto">
            <a:xfrm>
              <a:off x="2292623" y="3249577"/>
              <a:ext cx="761999" cy="446322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矩形 42"/>
            <p:cNvSpPr>
              <a:spLocks/>
            </p:cNvSpPr>
            <p:nvPr/>
          </p:nvSpPr>
          <p:spPr bwMode="auto">
            <a:xfrm>
              <a:off x="3182888" y="1799657"/>
              <a:ext cx="761999" cy="446322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矩形 43"/>
            <p:cNvSpPr>
              <a:spLocks/>
            </p:cNvSpPr>
            <p:nvPr/>
          </p:nvSpPr>
          <p:spPr bwMode="auto">
            <a:xfrm>
              <a:off x="3182888" y="2282177"/>
              <a:ext cx="761999" cy="446322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矩形 44"/>
            <p:cNvSpPr>
              <a:spLocks/>
            </p:cNvSpPr>
            <p:nvPr/>
          </p:nvSpPr>
          <p:spPr bwMode="auto">
            <a:xfrm>
              <a:off x="3182888" y="2768413"/>
              <a:ext cx="761999" cy="446322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45"/>
            <p:cNvSpPr>
              <a:spLocks/>
            </p:cNvSpPr>
            <p:nvPr/>
          </p:nvSpPr>
          <p:spPr bwMode="auto">
            <a:xfrm>
              <a:off x="3178522" y="3251763"/>
              <a:ext cx="761999" cy="446322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矩形 46"/>
            <p:cNvSpPr/>
            <p:nvPr/>
          </p:nvSpPr>
          <p:spPr>
            <a:xfrm>
              <a:off x="3187708" y="3339648"/>
              <a:ext cx="724916" cy="28209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zh-TW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Near</a:t>
              </a:r>
              <a:endParaRPr lang="zh-TW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66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52537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Режим «Не беспокоить» / раскладка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7" y="837739"/>
            <a:ext cx="3402886" cy="167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2783393"/>
            <a:ext cx="3401540" cy="176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44461" y="96675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zh-TW" sz="1600" dirty="0" err="1">
                <a:cs typeface="Arial" panose="020B0604020202020204" pitchFamily="34" charset="0"/>
              </a:rPr>
              <a:t>Online</a:t>
            </a:r>
            <a:r>
              <a:rPr lang="ru-RU" altLang="zh-TW" sz="1600" dirty="0">
                <a:cs typeface="Arial" panose="020B0604020202020204" pitchFamily="34" charset="0"/>
              </a:rPr>
              <a:t> / </a:t>
            </a:r>
            <a:r>
              <a:rPr lang="ru-RU" altLang="zh-TW" sz="1600" dirty="0" err="1">
                <a:cs typeface="Arial" panose="020B0604020202020204" pitchFamily="34" charset="0"/>
              </a:rPr>
              <a:t>Offline</a:t>
            </a:r>
            <a:r>
              <a:rPr lang="ru-RU" altLang="zh-TW" sz="1600" dirty="0">
                <a:cs typeface="Arial" panose="020B0604020202020204" pitchFamily="34" charset="0"/>
              </a:rPr>
              <a:t> </a:t>
            </a:r>
            <a:r>
              <a:rPr lang="ru-RU" altLang="zh-TW" sz="1600" dirty="0" err="1">
                <a:cs typeface="Arial" panose="020B0604020202020204" pitchFamily="34" charset="0"/>
              </a:rPr>
              <a:t>condition</a:t>
            </a:r>
            <a:r>
              <a:rPr lang="ru-RU" altLang="zh-TW" sz="1600" dirty="0">
                <a:cs typeface="Arial" panose="020B0604020202020204" pitchFamily="34" charset="0"/>
              </a:rPr>
              <a:t>, нажмите и удерживайте кнопку «</a:t>
            </a:r>
            <a:r>
              <a:rPr lang="ru-RU" altLang="zh-TW" sz="1600" dirty="0" err="1">
                <a:cs typeface="Arial" panose="020B0604020202020204" pitchFamily="34" charset="0"/>
              </a:rPr>
              <a:t>Mute</a:t>
            </a:r>
            <a:r>
              <a:rPr lang="ru-RU" altLang="zh-TW" sz="1600" dirty="0">
                <a:cs typeface="Arial" panose="020B0604020202020204" pitchFamily="34" charset="0"/>
              </a:rPr>
              <a:t>» на пульте ДУ для включения / выключения режима «Не беспокоить» (не беспокоить</a:t>
            </a:r>
            <a:r>
              <a:rPr lang="ru-RU" altLang="zh-TW" sz="1600" dirty="0" smtClean="0">
                <a:cs typeface="Arial" panose="020B0604020202020204" pitchFamily="34" charset="0"/>
              </a:rPr>
              <a:t>).</a:t>
            </a:r>
            <a:endParaRPr lang="en-US" altLang="zh-TW" sz="1600" dirty="0"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44461" y="318083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zh-TW" sz="1600" dirty="0">
                <a:cs typeface="Arial" panose="020B0604020202020204" pitchFamily="34" charset="0"/>
              </a:rPr>
              <a:t>Новый дизайн раскладки, пользователь может выбрать желаемый вариант и увидеть всю </a:t>
            </a:r>
            <a:r>
              <a:rPr lang="ru-RU" altLang="zh-TW" sz="1600" dirty="0" smtClean="0">
                <a:cs typeface="Arial" panose="020B0604020202020204" pitchFamily="34" charset="0"/>
              </a:rPr>
              <a:t>макет раскладки.</a:t>
            </a:r>
            <a:endParaRPr lang="en-US" altLang="zh-TW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72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2538" y="810879"/>
            <a:ext cx="8805862" cy="2062950"/>
          </a:xfrm>
        </p:spPr>
        <p:txBody>
          <a:bodyPr>
            <a:noAutofit/>
          </a:bodyPr>
          <a:lstStyle/>
          <a:p>
            <a:r>
              <a:rPr lang="ru-RU" sz="1600" b="0" dirty="0"/>
              <a:t>Настройка SFB в меню «Настройки»&gt; «Сеть»&gt; «</a:t>
            </a:r>
            <a:r>
              <a:rPr lang="ru-RU" sz="1600" b="0" dirty="0" err="1"/>
              <a:t>Skype</a:t>
            </a:r>
            <a:r>
              <a:rPr lang="ru-RU" sz="1600" b="0" dirty="0"/>
              <a:t> для бизнеса» для SFB </a:t>
            </a:r>
            <a:r>
              <a:rPr lang="ru-RU" sz="1600" b="0" dirty="0" err="1"/>
              <a:t>Online</a:t>
            </a:r>
            <a:r>
              <a:rPr lang="ru-RU" sz="1600" b="0" dirty="0"/>
              <a:t> &amp; SFB </a:t>
            </a:r>
            <a:r>
              <a:rPr lang="ru-RU" sz="1600" b="0" dirty="0" err="1"/>
              <a:t>Server</a:t>
            </a:r>
            <a:r>
              <a:rPr lang="ru-RU" sz="1600" b="0" dirty="0" smtClean="0"/>
              <a:t>.</a:t>
            </a:r>
            <a:endParaRPr lang="ru-RU" sz="1600" b="0" dirty="0"/>
          </a:p>
          <a:p>
            <a:r>
              <a:rPr lang="ru-RU" sz="1600" b="0" dirty="0"/>
              <a:t>Получите свой собственный список контактов SFB в телефонной книге&gt; SFB-контакт, все изменения в </a:t>
            </a:r>
            <a:r>
              <a:rPr lang="ru-RU" sz="1600" b="0" dirty="0" err="1"/>
              <a:t>Skype</a:t>
            </a:r>
            <a:r>
              <a:rPr lang="ru-RU" sz="1600" b="0" dirty="0"/>
              <a:t> для бизнеса или новые </a:t>
            </a:r>
            <a:r>
              <a:rPr lang="ru-RU" sz="1600" b="0" dirty="0" smtClean="0"/>
              <a:t>контакты</a:t>
            </a:r>
            <a:r>
              <a:rPr lang="en-US" sz="1600" b="0" dirty="0" smtClean="0"/>
              <a:t>,</a:t>
            </a:r>
            <a:r>
              <a:rPr lang="ru-RU" sz="1600" b="0" dirty="0" smtClean="0"/>
              <a:t> </a:t>
            </a:r>
            <a:r>
              <a:rPr lang="ru-RU" sz="1600" b="0" dirty="0"/>
              <a:t>должны быть в вашей учетной записи на ПК, только на этой </a:t>
            </a:r>
            <a:r>
              <a:rPr lang="ru-RU" sz="1600" b="0" dirty="0" smtClean="0"/>
              <a:t>странице. Вызов из </a:t>
            </a:r>
            <a:r>
              <a:rPr lang="ru-RU" sz="1600" b="0" dirty="0"/>
              <a:t>списка контактов SFB.</a:t>
            </a:r>
          </a:p>
          <a:p>
            <a:r>
              <a:rPr lang="ru-RU" sz="1600" b="0" dirty="0"/>
              <a:t>«Запомнить меня» может автоматически регистрироваться при каждом включении питания.</a:t>
            </a:r>
          </a:p>
          <a:p>
            <a:r>
              <a:rPr lang="ru-RU" sz="1600" b="0" dirty="0"/>
              <a:t>Только SVC может предоставить презентацию, как только </a:t>
            </a:r>
            <a:r>
              <a:rPr lang="ru-RU" sz="1600" b="0" dirty="0" smtClean="0"/>
              <a:t>сторона </a:t>
            </a:r>
            <a:r>
              <a:rPr lang="ru-RU" sz="1600" b="0" dirty="0"/>
              <a:t>SFB может видеть презентацию без </a:t>
            </a:r>
            <a:r>
              <a:rPr lang="ru-RU" sz="1600" b="0" dirty="0" err="1"/>
              <a:t>Live</a:t>
            </a:r>
            <a:r>
              <a:rPr lang="ru-RU" sz="1600" b="0" dirty="0"/>
              <a:t> </a:t>
            </a:r>
            <a:r>
              <a:rPr lang="ru-RU" sz="1600" b="0" dirty="0" err="1"/>
              <a:t>view</a:t>
            </a:r>
            <a:r>
              <a:rPr lang="ru-RU" sz="1600" b="0" dirty="0"/>
              <a:t> (то же, что и </a:t>
            </a:r>
            <a:r>
              <a:rPr lang="ru-RU" sz="1600" b="0" dirty="0" err="1"/>
              <a:t>Polycom</a:t>
            </a:r>
            <a:r>
              <a:rPr lang="ru-RU" sz="1600" b="0" dirty="0"/>
              <a:t>).</a:t>
            </a:r>
          </a:p>
          <a:p>
            <a:r>
              <a:rPr lang="ru-RU" sz="1600" b="0" dirty="0"/>
              <a:t>М</a:t>
            </a:r>
            <a:r>
              <a:rPr lang="ru-RU" sz="1600" b="0" dirty="0" smtClean="0"/>
              <a:t>ожет вызывать только одного абонента. </a:t>
            </a:r>
            <a:r>
              <a:rPr lang="ru-RU" sz="1600" b="0" dirty="0"/>
              <a:t>Другими словами, групповой вызов SFB не выполняется.</a:t>
            </a:r>
          </a:p>
          <a:p>
            <a:endParaRPr lang="ru-RU" sz="1600" b="0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700156"/>
          </a:xfrm>
        </p:spPr>
        <p:txBody>
          <a:bodyPr>
            <a:normAutofit/>
          </a:bodyPr>
          <a:lstStyle/>
          <a:p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SVC </a:t>
            </a:r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 и 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 Skype for Business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群組 5"/>
          <p:cNvGrpSpPr/>
          <p:nvPr/>
        </p:nvGrpSpPr>
        <p:grpSpPr>
          <a:xfrm>
            <a:off x="589280" y="3121750"/>
            <a:ext cx="7781667" cy="1424743"/>
            <a:chOff x="348789" y="1398944"/>
            <a:chExt cx="8342326" cy="1966099"/>
          </a:xfrm>
        </p:grpSpPr>
        <p:sp>
          <p:nvSpPr>
            <p:cNvPr id="5" name="向右箭號 3"/>
            <p:cNvSpPr/>
            <p:nvPr/>
          </p:nvSpPr>
          <p:spPr>
            <a:xfrm>
              <a:off x="4283968" y="2067201"/>
              <a:ext cx="720080" cy="629581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89" y="1398946"/>
              <a:ext cx="3328708" cy="1966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1398944"/>
              <a:ext cx="3038995" cy="1966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691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562" y="913621"/>
            <a:ext cx="8805862" cy="1289227"/>
          </a:xfrm>
        </p:spPr>
        <p:txBody>
          <a:bodyPr/>
          <a:lstStyle/>
          <a:p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3"/>
              </a:buBlip>
            </a:pP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707144"/>
          </a:xfrm>
        </p:spPr>
        <p:txBody>
          <a:bodyPr>
            <a:normAutofit/>
          </a:bodyPr>
          <a:lstStyle/>
          <a:p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RTMP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群組 7"/>
          <p:cNvGrpSpPr/>
          <p:nvPr/>
        </p:nvGrpSpPr>
        <p:grpSpPr>
          <a:xfrm>
            <a:off x="554023" y="2298602"/>
            <a:ext cx="7365530" cy="2150348"/>
            <a:chOff x="486592" y="3140968"/>
            <a:chExt cx="7973840" cy="286959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3140968"/>
              <a:ext cx="2304256" cy="2852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 descr="C:\Users\v001944\Desktop\遙控器_fin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212976"/>
              <a:ext cx="667910" cy="2797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108426" y="4222982"/>
              <a:ext cx="566738" cy="647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92" y="3501008"/>
              <a:ext cx="2827313" cy="204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向右箭號 12"/>
            <p:cNvSpPr/>
            <p:nvPr/>
          </p:nvSpPr>
          <p:spPr>
            <a:xfrm>
              <a:off x="3419872" y="4281295"/>
              <a:ext cx="552226" cy="443849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向右箭號 13"/>
            <p:cNvSpPr/>
            <p:nvPr/>
          </p:nvSpPr>
          <p:spPr>
            <a:xfrm>
              <a:off x="5508104" y="4293096"/>
              <a:ext cx="552226" cy="443849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內容版面配置區 1"/>
          <p:cNvSpPr txBox="1">
            <a:spLocks/>
          </p:cNvSpPr>
          <p:nvPr/>
        </p:nvSpPr>
        <p:spPr bwMode="auto">
          <a:xfrm>
            <a:off x="248470" y="1024056"/>
            <a:ext cx="8712968" cy="138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Blip>
                <a:blip r:embed="rId3"/>
              </a:buBlip>
            </a:pPr>
            <a:r>
              <a:rPr lang="ru-RU" altLang="zh-TW" sz="1600" dirty="0">
                <a:cs typeface="Arial" panose="020B0604020202020204" pitchFamily="34" charset="0"/>
              </a:rPr>
              <a:t>Настройка </a:t>
            </a:r>
            <a:r>
              <a:rPr lang="en-US" altLang="zh-TW" sz="1600" dirty="0">
                <a:cs typeface="Arial" panose="020B0604020202020204" pitchFamily="34" charset="0"/>
              </a:rPr>
              <a:t>RTMP-URL </a:t>
            </a:r>
            <a:r>
              <a:rPr lang="ru-RU" altLang="zh-TW" sz="1600" dirty="0">
                <a:cs typeface="Arial" panose="020B0604020202020204" pitchFamily="34" charset="0"/>
              </a:rPr>
              <a:t>в меню «Настройки»&gt; «Сеть»&gt; «</a:t>
            </a:r>
            <a:r>
              <a:rPr lang="en-US" altLang="zh-TW" sz="1600" dirty="0">
                <a:cs typeface="Arial" panose="020B0604020202020204" pitchFamily="34" charset="0"/>
              </a:rPr>
              <a:t>RTMP»&gt; RTMP-URL. </a:t>
            </a:r>
            <a:r>
              <a:rPr lang="ru-RU" altLang="zh-TW" sz="1600" dirty="0">
                <a:cs typeface="Arial" panose="020B0604020202020204" pitchFamily="34" charset="0"/>
              </a:rPr>
              <a:t>Форма </a:t>
            </a:r>
            <a:r>
              <a:rPr lang="en-US" altLang="zh-TW" sz="1600" dirty="0" err="1">
                <a:cs typeface="Arial" panose="020B0604020202020204" pitchFamily="34" charset="0"/>
              </a:rPr>
              <a:t>Youtube</a:t>
            </a:r>
            <a:r>
              <a:rPr lang="en-US" altLang="zh-TW" sz="1600" dirty="0">
                <a:cs typeface="Arial" panose="020B0604020202020204" pitchFamily="34" charset="0"/>
              </a:rPr>
              <a:t>: </a:t>
            </a:r>
            <a:r>
              <a:rPr lang="en-US" altLang="zh-TW" sz="1600" dirty="0" err="1">
                <a:cs typeface="Arial" panose="020B0604020202020204" pitchFamily="34" charset="0"/>
              </a:rPr>
              <a:t>rtmp</a:t>
            </a:r>
            <a:r>
              <a:rPr lang="en-US" altLang="zh-TW" sz="1600" dirty="0">
                <a:cs typeface="Arial" panose="020B0604020202020204" pitchFamily="34" charset="0"/>
              </a:rPr>
              <a:t>: //a.rtmp.youtube.com/live2/50ux-39rz-c23u-XXXX.</a:t>
            </a:r>
          </a:p>
          <a:p>
            <a:pPr eaLnBrk="1" hangingPunct="1">
              <a:buBlip>
                <a:blip r:embed="rId3"/>
              </a:buBlip>
            </a:pPr>
            <a:r>
              <a:rPr lang="ru-RU" altLang="zh-TW" sz="1600" dirty="0">
                <a:cs typeface="Arial" panose="020B0604020202020204" pitchFamily="34" charset="0"/>
              </a:rPr>
              <a:t>См. </a:t>
            </a:r>
            <a:r>
              <a:rPr lang="en-US" altLang="zh-TW" sz="1600" dirty="0">
                <a:cs typeface="Arial" panose="020B0604020202020204" pitchFamily="34" charset="0"/>
              </a:rPr>
              <a:t>RTMP </a:t>
            </a:r>
            <a:r>
              <a:rPr lang="ru-RU" altLang="zh-TW" sz="1600" dirty="0">
                <a:cs typeface="Arial" panose="020B0604020202020204" pitchFamily="34" charset="0"/>
              </a:rPr>
              <a:t>в реальном времени на официальной странице выпуска </a:t>
            </a:r>
            <a:r>
              <a:rPr lang="en-US" altLang="zh-TW" sz="1600" dirty="0">
                <a:cs typeface="Arial" panose="020B0604020202020204" pitchFamily="34" charset="0"/>
              </a:rPr>
              <a:t>http://www.youtube.com/channel/UCueL9QqpzdGkl-uE19Nxi2Q/live.</a:t>
            </a:r>
          </a:p>
          <a:p>
            <a:pPr marL="0" indent="0" eaLnBrk="1" hangingPunct="1">
              <a:buNone/>
            </a:pPr>
            <a:endParaRPr lang="en-US" altLang="zh-TW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1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52537"/>
          </a:xfrm>
        </p:spPr>
        <p:txBody>
          <a:bodyPr>
            <a:normAutofit/>
          </a:bodyPr>
          <a:lstStyle/>
          <a:p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SVC RTMP </a:t>
            </a:r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и </a:t>
            </a:r>
            <a:r>
              <a:rPr lang="en-US" sz="2300" i="1" dirty="0" err="1">
                <a:solidFill>
                  <a:srgbClr val="003F92"/>
                </a:solidFill>
                <a:cs typeface="Arial" panose="020B0604020202020204" pitchFamily="34" charset="0"/>
              </a:rPr>
              <a:t>Youtube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0" y="1152525"/>
            <a:ext cx="7680276" cy="338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66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44958" y="1977684"/>
            <a:ext cx="5339306" cy="10801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cs typeface="Arial" panose="020B0604020202020204" pitchFamily="34" charset="0"/>
              </a:rPr>
              <a:t>Orbit SVC100&amp;500</a:t>
            </a:r>
          </a:p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cs typeface="Arial" panose="020B0604020202020204" pitchFamily="34" charset="0"/>
              </a:rPr>
              <a:t>High End Room Based System </a:t>
            </a:r>
          </a:p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cs typeface="Arial" panose="020B0604020202020204" pitchFamily="34" charset="0"/>
              </a:rPr>
              <a:t>Sales Kit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993" y="3459969"/>
            <a:ext cx="2294874" cy="153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>
            <a:spLocks noGrp="1"/>
          </p:cNvSpPr>
          <p:nvPr>
            <p:ph sz="half" idx="2"/>
          </p:nvPr>
        </p:nvSpPr>
        <p:spPr>
          <a:xfrm>
            <a:off x="5257795" y="2299382"/>
            <a:ext cx="2833854" cy="2058496"/>
          </a:xfrm>
        </p:spPr>
        <p:txBody>
          <a:bodyPr>
            <a:noAutofit/>
          </a:bodyPr>
          <a:lstStyle/>
          <a:p>
            <a:pPr algn="r"/>
            <a:r>
              <a:rPr lang="ru-RU" sz="1400" dirty="0">
                <a:solidFill>
                  <a:schemeClr val="tx1"/>
                </a:solidFill>
              </a:rPr>
              <a:t>Ф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И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О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 докладчика</a:t>
            </a:r>
            <a:endParaRPr lang="en-US" sz="1400" b="0" dirty="0"/>
          </a:p>
          <a:p>
            <a:pPr algn="r"/>
            <a:r>
              <a:rPr lang="ru-RU" sz="1400" b="0" dirty="0"/>
              <a:t>Должность</a:t>
            </a:r>
          </a:p>
          <a:p>
            <a:pPr algn="r"/>
            <a:endParaRPr lang="ru-RU" sz="1400" b="0" dirty="0"/>
          </a:p>
          <a:p>
            <a:pPr algn="r"/>
            <a:r>
              <a:rPr lang="ru-RU" sz="1400" b="0" dirty="0">
                <a:hlinkClick r:id="rId3"/>
              </a:rPr>
              <a:t>ХХХХХ</a:t>
            </a:r>
            <a:r>
              <a:rPr lang="en-US" sz="1400" b="0" dirty="0">
                <a:hlinkClick r:id="rId3"/>
              </a:rPr>
              <a:t>_</a:t>
            </a:r>
            <a:r>
              <a:rPr lang="ru-RU" sz="1400" b="0" dirty="0">
                <a:hlinkClick r:id="rId3"/>
              </a:rPr>
              <a:t>ХХХХХХХХ</a:t>
            </a:r>
            <a:r>
              <a:rPr lang="en-US" sz="1400" b="0" dirty="0">
                <a:hlinkClick r:id="rId3"/>
              </a:rPr>
              <a:t>@XXXXX.UA</a:t>
            </a:r>
            <a:endParaRPr lang="en-US" sz="1400" b="0" dirty="0"/>
          </a:p>
          <a:p>
            <a:pPr algn="r"/>
            <a:r>
              <a:rPr lang="ru-RU" sz="1400" b="0" dirty="0"/>
              <a:t>тел.: +38</a:t>
            </a:r>
            <a:r>
              <a:rPr lang="en-US" sz="1400" b="0" dirty="0"/>
              <a:t> XXX </a:t>
            </a:r>
            <a:r>
              <a:rPr lang="en-US" sz="1400" b="0" dirty="0" err="1"/>
              <a:t>XXX</a:t>
            </a:r>
            <a:r>
              <a:rPr lang="en-US" sz="1400" b="0" dirty="0"/>
              <a:t> XX </a:t>
            </a:r>
            <a:r>
              <a:rPr lang="en-US" sz="1400" b="0" dirty="0" err="1"/>
              <a:t>XX</a:t>
            </a:r>
            <a:r>
              <a:rPr lang="ru-RU" sz="1400" b="0" dirty="0"/>
              <a:t> </a:t>
            </a:r>
            <a:r>
              <a:rPr lang="ru-RU" sz="1400" b="0" dirty="0" err="1"/>
              <a:t>ext</a:t>
            </a:r>
            <a:r>
              <a:rPr lang="ru-RU" sz="1400" b="0" dirty="0"/>
              <a:t>. ХХХ</a:t>
            </a:r>
            <a:endParaRPr lang="en-US" sz="1400" b="0" dirty="0"/>
          </a:p>
          <a:p>
            <a:pPr algn="r"/>
            <a:r>
              <a:rPr lang="ru-RU" sz="1400" b="0" dirty="0"/>
              <a:t>моб.</a:t>
            </a:r>
            <a:r>
              <a:rPr lang="en-US" sz="1400" b="0" dirty="0"/>
              <a:t>: +38 0XX XXX XX </a:t>
            </a:r>
            <a:r>
              <a:rPr lang="en-US" sz="1400" b="0" dirty="0" err="1"/>
              <a:t>XX</a:t>
            </a:r>
            <a:endParaRPr lang="en-US" sz="1400" b="0" dirty="0"/>
          </a:p>
          <a:p>
            <a:pPr algn="r"/>
            <a:r>
              <a:rPr lang="en-US" sz="1400" b="0" dirty="0"/>
              <a:t>Skype: </a:t>
            </a:r>
            <a:r>
              <a:rPr lang="ru-RU" sz="1400" b="0" dirty="0"/>
              <a:t>ХХХХХХХХХХХХ </a:t>
            </a:r>
            <a:endParaRPr lang="en-US" sz="1400" b="0" dirty="0"/>
          </a:p>
          <a:p>
            <a:pPr algn="r"/>
            <a:r>
              <a:rPr lang="en-US" sz="1400" b="0" dirty="0"/>
              <a:t>URL: www.XXXX.ua</a:t>
            </a:r>
            <a:endParaRPr lang="ru-RU" sz="1400" b="0" dirty="0"/>
          </a:p>
          <a:p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081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90322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Тенденции</a:t>
            </a:r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 и </a:t>
            </a:r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размер рынка</a:t>
            </a:r>
          </a:p>
        </p:txBody>
      </p:sp>
      <p:sp>
        <p:nvSpPr>
          <p:cNvPr id="4" name="標題 3"/>
          <p:cNvSpPr txBox="1">
            <a:spLocks noGrp="1"/>
          </p:cNvSpPr>
          <p:nvPr>
            <p:ph idx="1"/>
          </p:nvPr>
        </p:nvSpPr>
        <p:spPr bwMode="auto">
          <a:xfrm>
            <a:off x="467075" y="854945"/>
            <a:ext cx="7963492" cy="154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0000" indent="-180000" algn="just">
              <a:spcAft>
                <a:spcPts val="300"/>
              </a:spcAft>
              <a:buFont typeface="Arial" charset="0"/>
              <a:buChar char="•"/>
            </a:pPr>
            <a:r>
              <a:rPr lang="ru-RU" altLang="zh-TW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Выручка от мирового рынка корпоративного </a:t>
            </a:r>
            <a:r>
              <a:rPr lang="ru-RU" altLang="zh-TW" sz="1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видеоконференционного</a:t>
            </a:r>
            <a:r>
              <a:rPr lang="ru-RU" altLang="zh-TW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оборудования возросла на 2% по сравнению с кварталом и на 0.4% в годовом исчислении во втором квартале 2016 года.</a:t>
            </a:r>
          </a:p>
          <a:p>
            <a:pPr marL="180000" indent="-180000" algn="just">
              <a:spcAft>
                <a:spcPts val="300"/>
              </a:spcAft>
              <a:buFont typeface="Arial" charset="0"/>
              <a:buChar char="•"/>
            </a:pPr>
            <a:r>
              <a:rPr lang="ru-RU" altLang="zh-TW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Аналитики компании </a:t>
            </a:r>
            <a:r>
              <a:rPr lang="ru-RU" altLang="zh-TW" sz="1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Technavio</a:t>
            </a:r>
            <a:r>
              <a:rPr lang="ru-RU" altLang="zh-TW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прогнозируют, что мировой рынок систем видеоконференцсвязи будет расти со средним темпом роста в 9,5% в период </a:t>
            </a:r>
            <a:r>
              <a:rPr lang="ru-RU" altLang="zh-TW" sz="1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2014-2019 г.</a:t>
            </a:r>
            <a:endParaRPr lang="ru-RU" altLang="zh-TW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 algn="just">
              <a:spcAft>
                <a:spcPts val="300"/>
              </a:spcAft>
              <a:buFont typeface="Arial" charset="0"/>
              <a:buChar char="•"/>
            </a:pPr>
            <a:r>
              <a:rPr lang="ru-RU" altLang="zh-TW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год всего US2.1 миллиарда доходов от IDC, 2020 годы </a:t>
            </a:r>
            <a:r>
              <a:rPr lang="ru-RU" altLang="zh-TW" sz="1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достигнут </a:t>
            </a:r>
            <a:r>
              <a:rPr lang="ru-RU" altLang="zh-TW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US2.9 </a:t>
            </a:r>
            <a:r>
              <a:rPr lang="ru-RU" altLang="zh-TW" sz="1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миллиарда. </a:t>
            </a:r>
            <a:r>
              <a:rPr lang="ru-RU" altLang="zh-TW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altLang="zh-TW" sz="1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рогноз от </a:t>
            </a:r>
            <a:r>
              <a:rPr lang="ru-RU" altLang="zh-TW" sz="12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ru-RU" altLang="zh-TW" sz="1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TW" sz="1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ru-RU" altLang="zh-TW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TW" sz="1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Analysts</a:t>
            </a:r>
            <a:r>
              <a:rPr lang="ru-RU" altLang="zh-TW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zh-TW" sz="1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ru-RU" altLang="zh-TW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0000" indent="-180000" algn="just">
              <a:spcAft>
                <a:spcPts val="300"/>
              </a:spcAft>
              <a:buFont typeface="Arial" charset="0"/>
              <a:buChar char="•"/>
            </a:pPr>
            <a:r>
              <a:rPr lang="ru-RU" altLang="zh-TW" sz="1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Видеосистемы для комнат приносят </a:t>
            </a:r>
            <a:r>
              <a:rPr lang="ru-RU" altLang="zh-TW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</a:t>
            </a:r>
            <a:r>
              <a:rPr lang="ru-RU" altLang="zh-TW" sz="1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доход.</a:t>
            </a:r>
            <a:endParaRPr lang="en-US" altLang="zh-TW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內容版面配置區 4" descr="Revenue " title="Revenue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683655"/>
              </p:ext>
            </p:extLst>
          </p:nvPr>
        </p:nvGraphicFramePr>
        <p:xfrm>
          <a:off x="227520" y="2280975"/>
          <a:ext cx="7901596" cy="182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24273" y="4109776"/>
            <a:ext cx="7089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i="1" dirty="0">
                <a:solidFill>
                  <a:prstClr val="black"/>
                </a:solidFill>
                <a:cs typeface="Arial" panose="020B0604020202020204" pitchFamily="34" charset="0"/>
                <a:hlinkClick r:id="rId5"/>
              </a:rPr>
              <a:t>http://</a:t>
            </a:r>
            <a:r>
              <a:rPr lang="en-US" altLang="zh-TW" sz="1000" i="1" dirty="0" smtClean="0">
                <a:solidFill>
                  <a:prstClr val="black"/>
                </a:solidFill>
                <a:cs typeface="Arial" panose="020B0604020202020204" pitchFamily="34" charset="0"/>
                <a:hlinkClick r:id="rId5"/>
              </a:rPr>
              <a:t>www.idc.com/getdoc.jsp?containerId=prUS41447316</a:t>
            </a:r>
            <a:endParaRPr lang="en-US" altLang="zh-TW" sz="1000" i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US" altLang="zh-TW" sz="1000" i="1" dirty="0" smtClean="0">
                <a:cs typeface="Arial" panose="020B0604020202020204" pitchFamily="34" charset="0"/>
                <a:hlinkClick r:id="rId6"/>
              </a:rPr>
              <a:t>http</a:t>
            </a:r>
            <a:r>
              <a:rPr lang="en-US" altLang="zh-TW" sz="1000" i="1" dirty="0">
                <a:cs typeface="Arial" panose="020B0604020202020204" pitchFamily="34" charset="0"/>
                <a:hlinkClick r:id="rId6"/>
              </a:rPr>
              <a:t>://www.statista.com/statistics/219557/global-enterprise-videoconferencing-market-share-by-product-type/</a:t>
            </a:r>
            <a:endParaRPr lang="en-US" altLang="zh-TW" sz="1000" i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78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64044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Позиционирование продукта</a:t>
            </a:r>
          </a:p>
        </p:txBody>
      </p:sp>
      <p:pic>
        <p:nvPicPr>
          <p:cNvPr id="4" name="Picture 7" descr="C:\Users\v001944\Desktop\1007.6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637" y="927476"/>
            <a:ext cx="2683801" cy="148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ew-eCam-PTZ_EVC950_multipoint_left_all-set_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6" y="2983424"/>
            <a:ext cx="2952328" cy="170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134793" y="774767"/>
            <a:ext cx="2319963" cy="2268571"/>
            <a:chOff x="2360661" y="-200831"/>
            <a:chExt cx="3674355" cy="3175072"/>
          </a:xfrm>
        </p:grpSpPr>
        <p:sp>
          <p:nvSpPr>
            <p:cNvPr id="8" name="Трапеция 7"/>
            <p:cNvSpPr/>
            <p:nvPr/>
          </p:nvSpPr>
          <p:spPr>
            <a:xfrm>
              <a:off x="2562790" y="-200831"/>
              <a:ext cx="3270101" cy="2757123"/>
            </a:xfrm>
            <a:prstGeom prst="trapezoid">
              <a:avLst>
                <a:gd name="adj" fmla="val 59303"/>
              </a:avLst>
            </a:prstGeom>
            <a:solidFill>
              <a:schemeClr val="accent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Трапеция 4"/>
            <p:cNvSpPr/>
            <p:nvPr/>
          </p:nvSpPr>
          <p:spPr>
            <a:xfrm>
              <a:off x="2360661" y="186573"/>
              <a:ext cx="3674355" cy="2787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1800" kern="12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400" kern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SVC100&amp;500</a:t>
              </a:r>
              <a:endParaRPr lang="ru-RU" altLang="zh-TW" sz="1400" kern="12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400" kern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  <a:r>
                <a:rPr lang="ru-RU" altLang="zh-TW" sz="1400" kern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Комнатная система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zh-TW" sz="1400" kern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высокого уровня</a:t>
              </a:r>
              <a:endParaRPr lang="en-US" altLang="zh-TW" sz="1400" kern="12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938669" y="2782358"/>
            <a:ext cx="4772967" cy="2546119"/>
            <a:chOff x="1085222" y="1602503"/>
            <a:chExt cx="4277233" cy="2335051"/>
          </a:xfrm>
        </p:grpSpPr>
        <p:sp>
          <p:nvSpPr>
            <p:cNvPr id="11" name="Трапеция 10"/>
            <p:cNvSpPr/>
            <p:nvPr/>
          </p:nvSpPr>
          <p:spPr>
            <a:xfrm>
              <a:off x="1085222" y="1602503"/>
              <a:ext cx="4277233" cy="2067413"/>
            </a:xfrm>
            <a:prstGeom prst="trapezoid">
              <a:avLst>
                <a:gd name="adj" fmla="val 59303"/>
              </a:avLst>
            </a:prstGeom>
            <a:solidFill>
              <a:schemeClr val="accent3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Трапеция 4"/>
            <p:cNvSpPr/>
            <p:nvPr/>
          </p:nvSpPr>
          <p:spPr>
            <a:xfrm>
              <a:off x="1336912" y="1870141"/>
              <a:ext cx="3719409" cy="2067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800" kern="12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EVC100&amp;300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zh-TW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Базовая система для комнат</a:t>
              </a:r>
              <a:endParaRPr lang="zh-TW" altLang="en-US" sz="1800" kern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67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6" y="934498"/>
            <a:ext cx="8805862" cy="3486778"/>
          </a:xfrm>
        </p:spPr>
        <p:txBody>
          <a:bodyPr>
            <a:normAutofit/>
          </a:bodyPr>
          <a:lstStyle/>
          <a:p>
            <a:pPr algn="ctr"/>
            <a:r>
              <a:rPr lang="ru-RU" sz="1600" b="0" dirty="0" err="1" smtClean="0"/>
              <a:t>Full</a:t>
            </a:r>
            <a:r>
              <a:rPr lang="ru-RU" sz="1600" b="0" dirty="0" smtClean="0"/>
              <a:t> HD1080p 60 кадров в секунду для людей / контента</a:t>
            </a:r>
          </a:p>
          <a:p>
            <a:pPr algn="ctr"/>
            <a:r>
              <a:rPr lang="ru-RU" sz="1600" b="0" dirty="0" smtClean="0"/>
              <a:t>Частота дискретизации AAC-LD 48 кГц</a:t>
            </a:r>
          </a:p>
          <a:p>
            <a:pPr algn="ctr"/>
            <a:r>
              <a:rPr lang="ru-RU" sz="1600" b="0" dirty="0" smtClean="0"/>
              <a:t>Лицензионное расширение до 16 участников . Терминал SVC100 и 6-канальный MCU SVC500, оба поддерживают многоточечную лицензию до 4/6/8/10/16)</a:t>
            </a:r>
          </a:p>
          <a:p>
            <a:pPr algn="ctr"/>
            <a:r>
              <a:rPr lang="ru-RU" sz="1600" b="0" dirty="0" smtClean="0"/>
              <a:t>Протокол обмена мгновенными сообщениями реального времени (RTMP) для потокового видео (видео и данные через Интернет на RTMP-сервер)</a:t>
            </a:r>
          </a:p>
          <a:p>
            <a:pPr algn="ctr"/>
            <a:r>
              <a:rPr lang="ru-RU" sz="1600" b="0" dirty="0" err="1" smtClean="0"/>
              <a:t>Skype</a:t>
            </a:r>
            <a:r>
              <a:rPr lang="ru-RU" sz="1600" b="0" dirty="0" smtClean="0"/>
              <a:t> для бизнеса и конечная точка интеграции </a:t>
            </a:r>
            <a:r>
              <a:rPr lang="ru-RU" sz="1600" b="0" dirty="0" err="1" smtClean="0"/>
              <a:t>Lync</a:t>
            </a:r>
            <a:r>
              <a:rPr lang="ru-RU" sz="1600" b="0" dirty="0" smtClean="0"/>
              <a:t>.</a:t>
            </a:r>
          </a:p>
          <a:p>
            <a:pPr algn="ctr"/>
            <a:r>
              <a:rPr lang="ru-RU" sz="1600" b="0" dirty="0" err="1" smtClean="0"/>
              <a:t>Mix</a:t>
            </a:r>
            <a:r>
              <a:rPr lang="ru-RU" sz="1600" b="0" dirty="0" smtClean="0"/>
              <a:t> H.323, SIP, </a:t>
            </a:r>
            <a:r>
              <a:rPr lang="ru-RU" sz="1600" b="0" dirty="0" err="1" smtClean="0"/>
              <a:t>Skype</a:t>
            </a:r>
            <a:r>
              <a:rPr lang="ru-RU" sz="1600" b="0" dirty="0" smtClean="0"/>
              <a:t> для бизнеса тройных протоколов.</a:t>
            </a:r>
          </a:p>
          <a:p>
            <a:pPr algn="ctr"/>
            <a:r>
              <a:rPr lang="ru-RU" sz="1600" b="0" dirty="0" smtClean="0"/>
              <a:t>Поддержка двух камер (представление «сайт за сайтом»).</a:t>
            </a:r>
            <a:endParaRPr lang="ru-RU" sz="1600" b="0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705364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Почему 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SVC?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pic>
        <p:nvPicPr>
          <p:cNvPr id="4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997" y="3106300"/>
            <a:ext cx="2147746" cy="1433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14" y="3870719"/>
            <a:ext cx="742534" cy="30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43" y="3787821"/>
            <a:ext cx="355600" cy="38523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19" y="3799298"/>
            <a:ext cx="2118776" cy="36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62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66753"/>
          </a:xfrm>
        </p:spPr>
        <p:txBody>
          <a:bodyPr>
            <a:normAutofit/>
          </a:bodyPr>
          <a:lstStyle/>
          <a:p>
            <a:r>
              <a:rPr lang="en-US" altLang="zh-TW" sz="2300" i="1" dirty="0">
                <a:solidFill>
                  <a:srgbClr val="003F92"/>
                </a:solidFill>
                <a:cs typeface="Arial" panose="020B0604020202020204" pitchFamily="34" charset="0"/>
              </a:rPr>
              <a:t>SVC </a:t>
            </a:r>
            <a:r>
              <a:rPr lang="ru-RU" altLang="zh-TW" sz="2300" i="1" dirty="0">
                <a:solidFill>
                  <a:srgbClr val="003F92"/>
                </a:solidFill>
                <a:cs typeface="Arial" panose="020B0604020202020204" pitchFamily="34" charset="0"/>
              </a:rPr>
              <a:t>Описание и комплектация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80" y="777476"/>
            <a:ext cx="8848220" cy="152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698" y="2448783"/>
            <a:ext cx="1984192" cy="2529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753" y="2448783"/>
            <a:ext cx="2465978" cy="252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3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0" dirty="0" smtClean="0"/>
              <a:t>Запуск новых функций - </a:t>
            </a:r>
            <a:r>
              <a:rPr lang="ru-RU" sz="1600" b="0" dirty="0"/>
              <a:t>все в одном пакете без </a:t>
            </a:r>
            <a:r>
              <a:rPr lang="ru-RU" sz="1600" b="0" dirty="0" smtClean="0"/>
              <a:t>лицензии </a:t>
            </a:r>
          </a:p>
          <a:p>
            <a:pPr algn="ctr"/>
            <a:r>
              <a:rPr lang="ru-RU" sz="1600" b="0" dirty="0" smtClean="0"/>
              <a:t>и </a:t>
            </a:r>
            <a:r>
              <a:rPr lang="ru-RU" sz="1600" b="0" dirty="0"/>
              <a:t>мы можем </a:t>
            </a:r>
            <a:r>
              <a:rPr lang="ru-RU" sz="1600" b="0" dirty="0" smtClean="0"/>
              <a:t>переходить </a:t>
            </a:r>
            <a:r>
              <a:rPr lang="ru-RU" sz="1600" b="0" dirty="0"/>
              <a:t>на следующие рынки.</a:t>
            </a: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75208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Стали доступны новые рынки</a:t>
            </a:r>
          </a:p>
        </p:txBody>
      </p:sp>
      <p:grpSp>
        <p:nvGrpSpPr>
          <p:cNvPr id="4" name="群組 9"/>
          <p:cNvGrpSpPr/>
          <p:nvPr/>
        </p:nvGrpSpPr>
        <p:grpSpPr>
          <a:xfrm>
            <a:off x="155576" y="2060848"/>
            <a:ext cx="8568952" cy="288032"/>
            <a:chOff x="309460" y="2276872"/>
            <a:chExt cx="8568952" cy="288032"/>
          </a:xfrm>
        </p:grpSpPr>
        <p:cxnSp>
          <p:nvCxnSpPr>
            <p:cNvPr id="5" name="直線接點 6"/>
            <p:cNvCxnSpPr/>
            <p:nvPr/>
          </p:nvCxnSpPr>
          <p:spPr>
            <a:xfrm>
              <a:off x="309460" y="2276872"/>
              <a:ext cx="85689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等腰三角形 7"/>
            <p:cNvSpPr/>
            <p:nvPr/>
          </p:nvSpPr>
          <p:spPr>
            <a:xfrm flipV="1">
              <a:off x="4240096" y="2348880"/>
              <a:ext cx="648072" cy="216024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00" dirty="0" smtClean="0"/>
            </a:p>
          </p:txBody>
        </p:sp>
      </p:grpSp>
      <p:pic>
        <p:nvPicPr>
          <p:cNvPr id="7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694" y="2491578"/>
            <a:ext cx="3106178" cy="20730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7635" y="2491578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-285750">
              <a:spcBef>
                <a:spcPts val="0"/>
              </a:spcBef>
              <a:spcAft>
                <a:spcPts val="1200"/>
              </a:spcAft>
              <a:buBlip>
                <a:blip r:embed="rId4"/>
              </a:buBlip>
            </a:pPr>
            <a:r>
              <a:rPr lang="ru-RU" altLang="zh-TW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ынок</a:t>
            </a:r>
            <a:r>
              <a:rPr lang="zh-TW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zh-TW" dirty="0">
                <a:latin typeface="Arial" panose="020B0604020202020204" pitchFamily="34" charset="0"/>
                <a:cs typeface="Arial" panose="020B0604020202020204" pitchFamily="34" charset="0"/>
              </a:rPr>
              <a:t>Skype for </a:t>
            </a:r>
            <a:r>
              <a:rPr lang="zh-TW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285750">
              <a:spcBef>
                <a:spcPts val="0"/>
              </a:spcBef>
              <a:spcAft>
                <a:spcPts val="1200"/>
              </a:spcAft>
              <a:buBlip>
                <a:blip r:embed="rId4"/>
              </a:buBlip>
            </a:pPr>
            <a:r>
              <a:rPr lang="ru-RU" altLang="zh-TW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ынок вещания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285750">
              <a:spcBef>
                <a:spcPts val="0"/>
              </a:spcBef>
              <a:spcAft>
                <a:spcPts val="1200"/>
              </a:spcAft>
              <a:buBlip>
                <a:blip r:embed="rId4"/>
              </a:buBlip>
            </a:pPr>
            <a:r>
              <a:rPr lang="ru-RU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Рынок образования</a:t>
            </a:r>
            <a:endParaRPr lang="en-US" altLang="zh-TW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285750">
              <a:spcBef>
                <a:spcPts val="0"/>
              </a:spcBef>
              <a:spcAft>
                <a:spcPts val="1200"/>
              </a:spcAft>
              <a:buBlip>
                <a:blip r:embed="rId4"/>
              </a:buBlip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международных встреч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17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82765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Рынок </a:t>
            </a:r>
            <a:r>
              <a:rPr lang="ru-RU" sz="2300" i="1" dirty="0" err="1">
                <a:solidFill>
                  <a:srgbClr val="003F92"/>
                </a:solidFill>
                <a:cs typeface="Arial" panose="020B0604020202020204" pitchFamily="34" charset="0"/>
              </a:rPr>
              <a:t>Skype</a:t>
            </a:r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 для бизнеса</a:t>
            </a:r>
          </a:p>
        </p:txBody>
      </p:sp>
      <p:pic>
        <p:nvPicPr>
          <p:cNvPr id="4" name="內容版面配置區 3" descr="C:\Users\V000215\Desktop\Lync for Q2 2015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28" y="1707032"/>
            <a:ext cx="8109020" cy="28197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507252" y="898488"/>
            <a:ext cx="60491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TW" sz="1600" dirty="0">
                <a:cs typeface="Arial" panose="020B0604020202020204" pitchFamily="34" charset="0"/>
              </a:rPr>
              <a:t>Доля рынка </a:t>
            </a:r>
            <a:r>
              <a:rPr lang="ru-RU" altLang="zh-TW" sz="1600" dirty="0" err="1">
                <a:cs typeface="Arial" panose="020B0604020202020204" pitchFamily="34" charset="0"/>
              </a:rPr>
              <a:t>Microsoft</a:t>
            </a:r>
            <a:r>
              <a:rPr lang="ru-RU" altLang="zh-TW" sz="1600" dirty="0">
                <a:cs typeface="Arial" panose="020B0604020202020204" pitchFamily="34" charset="0"/>
              </a:rPr>
              <a:t> UC </a:t>
            </a:r>
            <a:r>
              <a:rPr lang="ru-RU" altLang="zh-TW" sz="1600" dirty="0" err="1">
                <a:cs typeface="Arial" panose="020B0604020202020204" pitchFamily="34" charset="0"/>
              </a:rPr>
              <a:t>Lync</a:t>
            </a:r>
            <a:r>
              <a:rPr lang="ru-RU" altLang="zh-TW" sz="1600" dirty="0">
                <a:cs typeface="Arial" panose="020B0604020202020204" pitchFamily="34" charset="0"/>
              </a:rPr>
              <a:t> (</a:t>
            </a:r>
            <a:r>
              <a:rPr lang="ru-RU" altLang="zh-TW" sz="1600" dirty="0" err="1">
                <a:cs typeface="Arial" panose="020B0604020202020204" pitchFamily="34" charset="0"/>
              </a:rPr>
              <a:t>Skype</a:t>
            </a:r>
            <a:r>
              <a:rPr lang="ru-RU" altLang="zh-TW" sz="1600" dirty="0">
                <a:cs typeface="Arial" panose="020B0604020202020204" pitchFamily="34" charset="0"/>
              </a:rPr>
              <a:t> для бизнеса) составляет 14%, 2-й игрок на рынке.</a:t>
            </a:r>
            <a:endParaRPr lang="zh-TW" altLang="en-US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82765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Рынок вещания</a:t>
            </a:r>
          </a:p>
        </p:txBody>
      </p:sp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235962" y="881217"/>
            <a:ext cx="8805862" cy="867197"/>
          </a:xfrm>
        </p:spPr>
        <p:txBody>
          <a:bodyPr>
            <a:normAutofit/>
          </a:bodyPr>
          <a:lstStyle/>
          <a:p>
            <a:pPr algn="ctr"/>
            <a:r>
              <a:rPr lang="ru-RU" altLang="zh-TW" sz="1600" b="0" dirty="0">
                <a:cs typeface="Arial" panose="020B0604020202020204" pitchFamily="34" charset="0"/>
              </a:rPr>
              <a:t>Благодаря потоковой передаче RTMP </a:t>
            </a:r>
            <a:r>
              <a:rPr lang="ru-RU" altLang="zh-TW" sz="1600" b="0" dirty="0" smtClean="0">
                <a:cs typeface="Arial" panose="020B0604020202020204" pitchFamily="34" charset="0"/>
              </a:rPr>
              <a:t>широковещательная трансляция </a:t>
            </a:r>
            <a:r>
              <a:rPr lang="ru-RU" altLang="zh-TW" sz="1600" b="0" dirty="0">
                <a:cs typeface="Arial" panose="020B0604020202020204" pitchFamily="34" charset="0"/>
              </a:rPr>
              <a:t>исключительно легко настраивается, что обеспечивает очень хорошее качество по ряду соответствующих полос пропускания.</a:t>
            </a:r>
            <a:endParaRPr lang="zh-TW" altLang="en-US" sz="1600" b="0" dirty="0">
              <a:cs typeface="Arial" panose="020B0604020202020204" pitchFamily="34" charset="0"/>
            </a:endParaRPr>
          </a:p>
        </p:txBody>
      </p:sp>
      <p:pic>
        <p:nvPicPr>
          <p:cNvPr id="5" name="Picture 2" descr="C:\Users\v000215\Desktop\New Gen EVC\3dc2c89d62eac41a869c19f941f00fc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466" y="1748414"/>
            <a:ext cx="5936082" cy="31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6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UTTC_Tele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UTTC_Televic.potx</Template>
  <TotalTime>1410</TotalTime>
  <Words>720</Words>
  <Application>Microsoft Office PowerPoint</Application>
  <PresentationFormat>Экран (16:9)</PresentationFormat>
  <Paragraphs>82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新細明體</vt:lpstr>
      <vt:lpstr>UTTC_Televic</vt:lpstr>
      <vt:lpstr>Презентация PowerPoint</vt:lpstr>
      <vt:lpstr>Презентация PowerPoint</vt:lpstr>
      <vt:lpstr>Тенденции и размер рынка</vt:lpstr>
      <vt:lpstr>Позиционирование продукта</vt:lpstr>
      <vt:lpstr>Почему SVC?</vt:lpstr>
      <vt:lpstr>SVC Описание и комплектация</vt:lpstr>
      <vt:lpstr>Стали доступны новые рынки</vt:lpstr>
      <vt:lpstr>Рынок Skype для бизнеса</vt:lpstr>
      <vt:lpstr>Рынок вещания</vt:lpstr>
      <vt:lpstr>Рынок образования</vt:lpstr>
      <vt:lpstr>Проведение международных встреч</vt:lpstr>
      <vt:lpstr>Демонстрация</vt:lpstr>
      <vt:lpstr>Поддержка двух камер</vt:lpstr>
      <vt:lpstr>Поддержка H.323, SIP, для Skype for Business</vt:lpstr>
      <vt:lpstr>Лицензионное расширение до 16 участников </vt:lpstr>
      <vt:lpstr>Режим «Не беспокоить» / раскладка</vt:lpstr>
      <vt:lpstr>SVC  и  Skype for Business</vt:lpstr>
      <vt:lpstr>RTMP</vt:lpstr>
      <vt:lpstr>SVC RTMP и Youtube</vt:lpstr>
      <vt:lpstr>Презентация PowerPoint</vt:lpstr>
    </vt:vector>
  </TitlesOfParts>
  <Company>1111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11 111</dc:creator>
  <cp:lastModifiedBy>Tadeush Ostrinsky</cp:lastModifiedBy>
  <cp:revision>112</cp:revision>
  <dcterms:created xsi:type="dcterms:W3CDTF">2015-03-12T19:01:45Z</dcterms:created>
  <dcterms:modified xsi:type="dcterms:W3CDTF">2017-04-26T13:15:41Z</dcterms:modified>
</cp:coreProperties>
</file>