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  <p:sldId id="268" r:id="rId3"/>
    <p:sldId id="263" r:id="rId4"/>
    <p:sldId id="264" r:id="rId5"/>
    <p:sldId id="265" r:id="rId6"/>
    <p:sldId id="267" r:id="rId7"/>
    <p:sldId id="271" r:id="rId8"/>
    <p:sldId id="266" r:id="rId9"/>
    <p:sldId id="270" r:id="rId10"/>
    <p:sldId id="269" r:id="rId11"/>
    <p:sldId id="273" r:id="rId12"/>
    <p:sldId id="274" r:id="rId13"/>
    <p:sldId id="272" r:id="rId14"/>
    <p:sldId id="277" r:id="rId15"/>
    <p:sldId id="275" r:id="rId16"/>
    <p:sldId id="258" r:id="rId17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5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</a:t>
            </a:r>
            <a:r>
              <a:rPr lang="ru-RU" baseline="0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млн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882021600712827E-2"/>
          <c:y val="0.11780875534770299"/>
          <c:w val="0.92224362652047143"/>
          <c:h val="0.59251730775845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工作表2!$D$5</c:f>
              <c:strCache>
                <c:ptCount val="1"/>
                <c:pt idx="0">
                  <c:v>Revenue (million)</c:v>
                </c:pt>
              </c:strCache>
            </c:strRef>
          </c:tx>
          <c:spPr>
            <a:solidFill>
              <a:srgbClr val="002060"/>
            </a:solidFill>
            <a:ln w="15875"/>
          </c:spPr>
          <c:invertIfNegative val="0"/>
          <c:cat>
            <c:numRef>
              <c:f>工作表2!$C$6:$C$12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工作表2!$D$6:$D$12</c:f>
              <c:numCache>
                <c:formatCode>General</c:formatCode>
                <c:ptCount val="7"/>
                <c:pt idx="0">
                  <c:v>162</c:v>
                </c:pt>
                <c:pt idx="1">
                  <c:v>201</c:v>
                </c:pt>
                <c:pt idx="2">
                  <c:v>249</c:v>
                </c:pt>
                <c:pt idx="3">
                  <c:v>310</c:v>
                </c:pt>
                <c:pt idx="4">
                  <c:v>384</c:v>
                </c:pt>
                <c:pt idx="5">
                  <c:v>476</c:v>
                </c:pt>
                <c:pt idx="6">
                  <c:v>592.20000000000005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9-4012-A071-2E5DF7E4A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3609608"/>
        <c:axId val="373602944"/>
      </c:barChart>
      <c:catAx>
        <c:axId val="373609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73602944"/>
        <c:crosses val="autoZero"/>
        <c:auto val="1"/>
        <c:lblAlgn val="ctr"/>
        <c:lblOffset val="100"/>
        <c:noMultiLvlLbl val="0"/>
      </c:catAx>
      <c:valAx>
        <c:axId val="3736029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373609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  <a:effectLst>
      <a:glow>
        <a:schemeClr val="accent6">
          <a:alpha val="39000"/>
        </a:schemeClr>
      </a:glow>
    </a:effectLst>
    <a:scene3d>
      <a:camera prst="orthographicFront"/>
      <a:lightRig rig="threePt" dir="t"/>
    </a:scene3d>
    <a:sp3d prstMaterial="metal">
      <a:bevelT/>
    </a:sp3d>
  </c:spPr>
  <c:txPr>
    <a:bodyPr/>
    <a:lstStyle/>
    <a:p>
      <a:pPr algn="r"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79454-1AEC-4DF5-8573-80D6BF37BEE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TW" altLang="en-US"/>
        </a:p>
      </dgm:t>
    </dgm:pt>
    <dgm:pt modelId="{5FDE650B-F685-42FC-B522-751BD72E0E7B}">
      <dgm:prSet custT="1"/>
      <dgm:spPr/>
      <dgm:t>
        <a:bodyPr/>
        <a:lstStyle/>
        <a:p>
          <a:r>
            <a:rPr lang="ru-RU" altLang="zh-TW" sz="1600" b="1" i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Решение два в одном</a:t>
          </a:r>
          <a:endParaRPr lang="zh-TW" altLang="en-US" sz="1600" b="1" i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CFA4CADC-C667-404D-BDF2-A1124C35B02F}" type="parTrans" cxnId="{0FFCD8BC-1560-48F7-A5E4-1F43BD359A3B}">
      <dgm:prSet/>
      <dgm:spPr/>
      <dgm:t>
        <a:bodyPr/>
        <a:lstStyle/>
        <a:p>
          <a:endParaRPr lang="zh-TW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37CECA-C1F1-4FF5-AC39-7B51A66AD5F5}" type="sibTrans" cxnId="{0FFCD8BC-1560-48F7-A5E4-1F43BD359A3B}">
      <dgm:prSet/>
      <dgm:spPr/>
      <dgm:t>
        <a:bodyPr/>
        <a:lstStyle/>
        <a:p>
          <a:endParaRPr lang="zh-TW" alt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47CF1-0D40-4CAC-B68B-9F514D3A1437}">
      <dgm:prSet phldrT="[文字]" custT="1"/>
      <dgm:spPr/>
      <dgm:t>
        <a:bodyPr/>
        <a:lstStyle/>
        <a:p>
          <a:r>
            <a:rPr lang="ru-RU" altLang="en-US" sz="1600" b="1" i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Интеллектуальное отслеживание</a:t>
          </a:r>
          <a:endParaRPr lang="zh-TW" altLang="en-US" sz="1600" b="1" i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24D81B94-39D3-4C99-A262-A44BEC508D57}" type="parTrans" cxnId="{E4FAB365-A492-40D8-9FA0-86FF5E6971A5}">
      <dgm:prSet/>
      <dgm:spPr/>
      <dgm:t>
        <a:bodyPr/>
        <a:lstStyle/>
        <a:p>
          <a:endParaRPr lang="zh-TW" altLang="en-US"/>
        </a:p>
      </dgm:t>
    </dgm:pt>
    <dgm:pt modelId="{B5F3D708-AE02-4A0E-996D-91BFBAD4267F}" type="sibTrans" cxnId="{E4FAB365-A492-40D8-9FA0-86FF5E6971A5}">
      <dgm:prSet/>
      <dgm:spPr/>
      <dgm:t>
        <a:bodyPr/>
        <a:lstStyle/>
        <a:p>
          <a:endParaRPr lang="zh-TW" altLang="en-US"/>
        </a:p>
      </dgm:t>
    </dgm:pt>
    <dgm:pt modelId="{4998DEF5-3E2D-4958-B9DB-58AD115C86A5}">
      <dgm:prSet phldrT="[文字]" custT="1"/>
      <dgm:spPr/>
      <dgm:t>
        <a:bodyPr/>
        <a:lstStyle/>
        <a:p>
          <a:r>
            <a:rPr lang="ru-RU" altLang="zh-TW" sz="1600" b="1" i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30</a:t>
          </a:r>
          <a:r>
            <a:rPr lang="ru-RU" altLang="zh-TW" sz="1600" b="1" i="1" baseline="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кратное увеличение 120 °  угол охвата</a:t>
          </a:r>
          <a:endParaRPr lang="zh-TW" altLang="en-US" sz="1600" b="1" i="1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gm:t>
    </dgm:pt>
    <dgm:pt modelId="{38F582C3-44B9-4FFC-8351-2EFF7C08F694}" type="parTrans" cxnId="{59568FEF-21E7-4031-BC09-0F554A9DC0A8}">
      <dgm:prSet/>
      <dgm:spPr/>
      <dgm:t>
        <a:bodyPr/>
        <a:lstStyle/>
        <a:p>
          <a:endParaRPr lang="zh-TW" altLang="en-US"/>
        </a:p>
      </dgm:t>
    </dgm:pt>
    <dgm:pt modelId="{A417B6C1-0B72-4E8F-A193-9E22A3C0E3FA}" type="sibTrans" cxnId="{59568FEF-21E7-4031-BC09-0F554A9DC0A8}">
      <dgm:prSet/>
      <dgm:spPr/>
      <dgm:t>
        <a:bodyPr/>
        <a:lstStyle/>
        <a:p>
          <a:endParaRPr lang="zh-TW" altLang="en-US"/>
        </a:p>
      </dgm:t>
    </dgm:pt>
    <dgm:pt modelId="{79EDD848-CA66-4E51-BD50-4685BBCA8452}" type="pres">
      <dgm:prSet presAssocID="{6B279454-1AEC-4DF5-8573-80D6BF37BE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FA51B9D3-22F7-43A3-8020-B1DD3FFB3FEA}" type="pres">
      <dgm:prSet presAssocID="{6B279454-1AEC-4DF5-8573-80D6BF37BEE5}" presName="Name1" presStyleCnt="0"/>
      <dgm:spPr/>
      <dgm:t>
        <a:bodyPr/>
        <a:lstStyle/>
        <a:p>
          <a:endParaRPr lang="zh-TW" altLang="en-US"/>
        </a:p>
      </dgm:t>
    </dgm:pt>
    <dgm:pt modelId="{E1A2F0F8-F99E-4450-AE35-9254A3A336A5}" type="pres">
      <dgm:prSet presAssocID="{6B279454-1AEC-4DF5-8573-80D6BF37BEE5}" presName="cycle" presStyleCnt="0"/>
      <dgm:spPr/>
      <dgm:t>
        <a:bodyPr/>
        <a:lstStyle/>
        <a:p>
          <a:endParaRPr lang="zh-TW" altLang="en-US"/>
        </a:p>
      </dgm:t>
    </dgm:pt>
    <dgm:pt modelId="{2C5E25FC-D99D-4044-ABBB-50BDDA4068AC}" type="pres">
      <dgm:prSet presAssocID="{6B279454-1AEC-4DF5-8573-80D6BF37BEE5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D9885952-B94A-4A56-B5C2-B64264E41D3C}" type="pres">
      <dgm:prSet presAssocID="{6B279454-1AEC-4DF5-8573-80D6BF37BEE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03753D7D-DD40-4F8D-97F4-159C89CADF28}" type="pres">
      <dgm:prSet presAssocID="{6B279454-1AEC-4DF5-8573-80D6BF37BEE5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B59D93BD-4452-4AC7-8F83-70AFA37C6525}" type="pres">
      <dgm:prSet presAssocID="{6B279454-1AEC-4DF5-8573-80D6BF37BEE5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CF86EFA1-41C0-48D3-A9C7-E3A6B4FEE2D6}" type="pres">
      <dgm:prSet presAssocID="{05C47CF1-0D40-4CAC-B68B-9F514D3A1437}" presName="text_1" presStyleLbl="node1" presStyleIdx="0" presStyleCnt="3" custLinFactNeighborX="1063" custLinFactNeighborY="-16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EB6CA1-2B86-4641-915F-8EC1A7CE32CC}" type="pres">
      <dgm:prSet presAssocID="{05C47CF1-0D40-4CAC-B68B-9F514D3A1437}" presName="accent_1" presStyleCnt="0"/>
      <dgm:spPr/>
      <dgm:t>
        <a:bodyPr/>
        <a:lstStyle/>
        <a:p>
          <a:endParaRPr lang="zh-TW" altLang="en-US"/>
        </a:p>
      </dgm:t>
    </dgm:pt>
    <dgm:pt modelId="{56C0B04A-B1E9-49AC-8620-0DA70719F4CC}" type="pres">
      <dgm:prSet presAssocID="{05C47CF1-0D40-4CAC-B68B-9F514D3A1437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BB9D2446-5563-4139-B428-EA5ED353DE57}" type="pres">
      <dgm:prSet presAssocID="{4998DEF5-3E2D-4958-B9DB-58AD115C86A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67B84F-727B-4EE1-8D7B-71C7D805234E}" type="pres">
      <dgm:prSet presAssocID="{4998DEF5-3E2D-4958-B9DB-58AD115C86A5}" presName="accent_2" presStyleCnt="0"/>
      <dgm:spPr/>
      <dgm:t>
        <a:bodyPr/>
        <a:lstStyle/>
        <a:p>
          <a:endParaRPr lang="zh-TW" altLang="en-US"/>
        </a:p>
      </dgm:t>
    </dgm:pt>
    <dgm:pt modelId="{FA5D0D79-6AEE-4D91-9380-79339F6EC47D}" type="pres">
      <dgm:prSet presAssocID="{4998DEF5-3E2D-4958-B9DB-58AD115C86A5}" presName="accentRepeatNode" presStyleLbl="solidFgAcc1" presStyleIdx="1" presStyleCnt="3"/>
      <dgm:spPr/>
      <dgm:t>
        <a:bodyPr/>
        <a:lstStyle/>
        <a:p>
          <a:endParaRPr lang="zh-TW" altLang="en-US"/>
        </a:p>
      </dgm:t>
    </dgm:pt>
    <dgm:pt modelId="{F30AF8A9-37DF-4A1C-B33A-101F6ABEDAA1}" type="pres">
      <dgm:prSet presAssocID="{5FDE650B-F685-42FC-B522-751BD72E0E7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06E772-1A5A-4246-A1B9-91CA0ACEEE86}" type="pres">
      <dgm:prSet presAssocID="{5FDE650B-F685-42FC-B522-751BD72E0E7B}" presName="accent_3" presStyleCnt="0"/>
      <dgm:spPr/>
    </dgm:pt>
    <dgm:pt modelId="{AA92E13E-A0DC-4B18-B2DA-8612BBD69C86}" type="pres">
      <dgm:prSet presAssocID="{5FDE650B-F685-42FC-B522-751BD72E0E7B}" presName="accentRepeatNode" presStyleLbl="solidFgAcc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7931DCA-4EC2-4738-B3D5-45D11171B491}" type="presOf" srcId="{4998DEF5-3E2D-4958-B9DB-58AD115C86A5}" destId="{BB9D2446-5563-4139-B428-EA5ED353DE57}" srcOrd="0" destOrd="0" presId="urn:microsoft.com/office/officeart/2008/layout/VerticalCurvedList"/>
    <dgm:cxn modelId="{59568FEF-21E7-4031-BC09-0F554A9DC0A8}" srcId="{6B279454-1AEC-4DF5-8573-80D6BF37BEE5}" destId="{4998DEF5-3E2D-4958-B9DB-58AD115C86A5}" srcOrd="1" destOrd="0" parTransId="{38F582C3-44B9-4FFC-8351-2EFF7C08F694}" sibTransId="{A417B6C1-0B72-4E8F-A193-9E22A3C0E3FA}"/>
    <dgm:cxn modelId="{274E72CA-4D5A-4540-85E8-95D9F87ACDD1}" type="presOf" srcId="{B5F3D708-AE02-4A0E-996D-91BFBAD4267F}" destId="{D9885952-B94A-4A56-B5C2-B64264E41D3C}" srcOrd="0" destOrd="0" presId="urn:microsoft.com/office/officeart/2008/layout/VerticalCurvedList"/>
    <dgm:cxn modelId="{0742EDFF-8AC0-45E7-8A47-2314C3E5BBBD}" type="presOf" srcId="{05C47CF1-0D40-4CAC-B68B-9F514D3A1437}" destId="{CF86EFA1-41C0-48D3-A9C7-E3A6B4FEE2D6}" srcOrd="0" destOrd="0" presId="urn:microsoft.com/office/officeart/2008/layout/VerticalCurvedList"/>
    <dgm:cxn modelId="{03CDEDBA-D3E9-448E-BA9A-7C6655E469FF}" type="presOf" srcId="{6B279454-1AEC-4DF5-8573-80D6BF37BEE5}" destId="{79EDD848-CA66-4E51-BD50-4685BBCA8452}" srcOrd="0" destOrd="0" presId="urn:microsoft.com/office/officeart/2008/layout/VerticalCurvedList"/>
    <dgm:cxn modelId="{E4FAB365-A492-40D8-9FA0-86FF5E6971A5}" srcId="{6B279454-1AEC-4DF5-8573-80D6BF37BEE5}" destId="{05C47CF1-0D40-4CAC-B68B-9F514D3A1437}" srcOrd="0" destOrd="0" parTransId="{24D81B94-39D3-4C99-A262-A44BEC508D57}" sibTransId="{B5F3D708-AE02-4A0E-996D-91BFBAD4267F}"/>
    <dgm:cxn modelId="{5B19AB6C-4E2A-4E90-94D1-55D90DECAF86}" type="presOf" srcId="{5FDE650B-F685-42FC-B522-751BD72E0E7B}" destId="{F30AF8A9-37DF-4A1C-B33A-101F6ABEDAA1}" srcOrd="0" destOrd="0" presId="urn:microsoft.com/office/officeart/2008/layout/VerticalCurvedList"/>
    <dgm:cxn modelId="{0FFCD8BC-1560-48F7-A5E4-1F43BD359A3B}" srcId="{6B279454-1AEC-4DF5-8573-80D6BF37BEE5}" destId="{5FDE650B-F685-42FC-B522-751BD72E0E7B}" srcOrd="2" destOrd="0" parTransId="{CFA4CADC-C667-404D-BDF2-A1124C35B02F}" sibTransId="{1337CECA-C1F1-4FF5-AC39-7B51A66AD5F5}"/>
    <dgm:cxn modelId="{72E9CF59-9DE3-4249-9575-0673F11B6891}" type="presParOf" srcId="{79EDD848-CA66-4E51-BD50-4685BBCA8452}" destId="{FA51B9D3-22F7-43A3-8020-B1DD3FFB3FEA}" srcOrd="0" destOrd="0" presId="urn:microsoft.com/office/officeart/2008/layout/VerticalCurvedList"/>
    <dgm:cxn modelId="{3FC575E3-326F-4D3B-9C74-90CC0F1F1E01}" type="presParOf" srcId="{FA51B9D3-22F7-43A3-8020-B1DD3FFB3FEA}" destId="{E1A2F0F8-F99E-4450-AE35-9254A3A336A5}" srcOrd="0" destOrd="0" presId="urn:microsoft.com/office/officeart/2008/layout/VerticalCurvedList"/>
    <dgm:cxn modelId="{FA6D8582-A029-4408-999A-32FC1C785C05}" type="presParOf" srcId="{E1A2F0F8-F99E-4450-AE35-9254A3A336A5}" destId="{2C5E25FC-D99D-4044-ABBB-50BDDA4068AC}" srcOrd="0" destOrd="0" presId="urn:microsoft.com/office/officeart/2008/layout/VerticalCurvedList"/>
    <dgm:cxn modelId="{9FD1FCF3-4AD3-468B-89FD-C44E905C0C52}" type="presParOf" srcId="{E1A2F0F8-F99E-4450-AE35-9254A3A336A5}" destId="{D9885952-B94A-4A56-B5C2-B64264E41D3C}" srcOrd="1" destOrd="0" presId="urn:microsoft.com/office/officeart/2008/layout/VerticalCurvedList"/>
    <dgm:cxn modelId="{3E8241B5-ACB3-4254-A51E-CE8ADF7F4AC8}" type="presParOf" srcId="{E1A2F0F8-F99E-4450-AE35-9254A3A336A5}" destId="{03753D7D-DD40-4F8D-97F4-159C89CADF28}" srcOrd="2" destOrd="0" presId="urn:microsoft.com/office/officeart/2008/layout/VerticalCurvedList"/>
    <dgm:cxn modelId="{234210A6-A39D-41EE-BC31-D653C0120724}" type="presParOf" srcId="{E1A2F0F8-F99E-4450-AE35-9254A3A336A5}" destId="{B59D93BD-4452-4AC7-8F83-70AFA37C6525}" srcOrd="3" destOrd="0" presId="urn:microsoft.com/office/officeart/2008/layout/VerticalCurvedList"/>
    <dgm:cxn modelId="{E8697D9C-311D-4C31-B60C-3327C3B955D9}" type="presParOf" srcId="{FA51B9D3-22F7-43A3-8020-B1DD3FFB3FEA}" destId="{CF86EFA1-41C0-48D3-A9C7-E3A6B4FEE2D6}" srcOrd="1" destOrd="0" presId="urn:microsoft.com/office/officeart/2008/layout/VerticalCurvedList"/>
    <dgm:cxn modelId="{F0BE02B6-AACD-4F61-ACCC-6F86B998070A}" type="presParOf" srcId="{FA51B9D3-22F7-43A3-8020-B1DD3FFB3FEA}" destId="{3BEB6CA1-2B86-4641-915F-8EC1A7CE32CC}" srcOrd="2" destOrd="0" presId="urn:microsoft.com/office/officeart/2008/layout/VerticalCurvedList"/>
    <dgm:cxn modelId="{AFFAD37E-56C7-4326-901D-4205A8C0A25B}" type="presParOf" srcId="{3BEB6CA1-2B86-4641-915F-8EC1A7CE32CC}" destId="{56C0B04A-B1E9-49AC-8620-0DA70719F4CC}" srcOrd="0" destOrd="0" presId="urn:microsoft.com/office/officeart/2008/layout/VerticalCurvedList"/>
    <dgm:cxn modelId="{7C4C2709-4EFA-4DEA-97DD-DD0C820B701F}" type="presParOf" srcId="{FA51B9D3-22F7-43A3-8020-B1DD3FFB3FEA}" destId="{BB9D2446-5563-4139-B428-EA5ED353DE57}" srcOrd="3" destOrd="0" presId="urn:microsoft.com/office/officeart/2008/layout/VerticalCurvedList"/>
    <dgm:cxn modelId="{D9317C42-86B9-49A9-B2A5-41A1FFEF5074}" type="presParOf" srcId="{FA51B9D3-22F7-43A3-8020-B1DD3FFB3FEA}" destId="{9567B84F-727B-4EE1-8D7B-71C7D805234E}" srcOrd="4" destOrd="0" presId="urn:microsoft.com/office/officeart/2008/layout/VerticalCurvedList"/>
    <dgm:cxn modelId="{9AAC7A8E-0126-4EF1-A3E9-84C31C4178F8}" type="presParOf" srcId="{9567B84F-727B-4EE1-8D7B-71C7D805234E}" destId="{FA5D0D79-6AEE-4D91-9380-79339F6EC47D}" srcOrd="0" destOrd="0" presId="urn:microsoft.com/office/officeart/2008/layout/VerticalCurvedList"/>
    <dgm:cxn modelId="{808D2778-51E6-4FA4-BFFE-739C636837D2}" type="presParOf" srcId="{FA51B9D3-22F7-43A3-8020-B1DD3FFB3FEA}" destId="{F30AF8A9-37DF-4A1C-B33A-101F6ABEDAA1}" srcOrd="5" destOrd="0" presId="urn:microsoft.com/office/officeart/2008/layout/VerticalCurvedList"/>
    <dgm:cxn modelId="{2135FB95-F238-404D-9A55-44300823623C}" type="presParOf" srcId="{FA51B9D3-22F7-43A3-8020-B1DD3FFB3FEA}" destId="{CA06E772-1A5A-4246-A1B9-91CA0ACEEE86}" srcOrd="6" destOrd="0" presId="urn:microsoft.com/office/officeart/2008/layout/VerticalCurvedList"/>
    <dgm:cxn modelId="{6D82311A-4C21-4660-BD45-6A7EB44E331C}" type="presParOf" srcId="{CA06E772-1A5A-4246-A1B9-91CA0ACEEE86}" destId="{AA92E13E-A0DC-4B18-B2DA-8612BBD69C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85952-B94A-4A56-B5C2-B64264E41D3C}">
      <dsp:nvSpPr>
        <dsp:cNvPr id="0" name=""/>
        <dsp:cNvSpPr/>
      </dsp:nvSpPr>
      <dsp:spPr>
        <a:xfrm>
          <a:off x="-3854741" y="-591970"/>
          <a:ext cx="4594231" cy="4594231"/>
        </a:xfrm>
        <a:prstGeom prst="blockArc">
          <a:avLst>
            <a:gd name="adj1" fmla="val 18900000"/>
            <a:gd name="adj2" fmla="val 2700000"/>
            <a:gd name="adj3" fmla="val 470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6EFA1-41C0-48D3-A9C7-E3A6B4FEE2D6}">
      <dsp:nvSpPr>
        <dsp:cNvPr id="0" name=""/>
        <dsp:cNvSpPr/>
      </dsp:nvSpPr>
      <dsp:spPr>
        <a:xfrm>
          <a:off x="520408" y="330116"/>
          <a:ext cx="4220121" cy="6820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600" b="1" i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Интеллектуальное отслеживание</a:t>
          </a:r>
          <a:endParaRPr lang="zh-TW" altLang="en-US" sz="1600" b="1" i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520408" y="330116"/>
        <a:ext cx="4220121" cy="682058"/>
      </dsp:txXfrm>
    </dsp:sp>
    <dsp:sp modelId="{56C0B04A-B1E9-49AC-8620-0DA70719F4CC}">
      <dsp:nvSpPr>
        <dsp:cNvPr id="0" name=""/>
        <dsp:cNvSpPr/>
      </dsp:nvSpPr>
      <dsp:spPr>
        <a:xfrm>
          <a:off x="49262" y="255771"/>
          <a:ext cx="852572" cy="852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D2446-5563-4139-B428-EA5ED353DE57}">
      <dsp:nvSpPr>
        <dsp:cNvPr id="0" name=""/>
        <dsp:cNvSpPr/>
      </dsp:nvSpPr>
      <dsp:spPr>
        <a:xfrm>
          <a:off x="723476" y="1364116"/>
          <a:ext cx="3972193" cy="6820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600" b="1" i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30</a:t>
          </a:r>
          <a:r>
            <a:rPr lang="ru-RU" altLang="zh-TW" sz="1600" b="1" i="1" kern="1200" baseline="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 кратное увеличение 120 °  угол охвата</a:t>
          </a:r>
          <a:endParaRPr lang="zh-TW" altLang="en-US" sz="1600" b="1" i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723476" y="1364116"/>
        <a:ext cx="3972193" cy="682058"/>
      </dsp:txXfrm>
    </dsp:sp>
    <dsp:sp modelId="{FA5D0D79-6AEE-4D91-9380-79339F6EC47D}">
      <dsp:nvSpPr>
        <dsp:cNvPr id="0" name=""/>
        <dsp:cNvSpPr/>
      </dsp:nvSpPr>
      <dsp:spPr>
        <a:xfrm>
          <a:off x="297190" y="1278859"/>
          <a:ext cx="852572" cy="852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AF8A9-37DF-4A1C-B33A-101F6ABEDAA1}">
      <dsp:nvSpPr>
        <dsp:cNvPr id="0" name=""/>
        <dsp:cNvSpPr/>
      </dsp:nvSpPr>
      <dsp:spPr>
        <a:xfrm>
          <a:off x="475548" y="2387203"/>
          <a:ext cx="4220121" cy="68205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138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600" b="1" i="1" kern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rPr>
            <a:t>Решение два в одном</a:t>
          </a:r>
          <a:endParaRPr lang="zh-TW" altLang="en-US" sz="1600" b="1" i="1" kern="1200" dirty="0">
            <a:solidFill>
              <a:schemeClr val="bg1"/>
            </a:solidFill>
            <a:latin typeface="+mn-lt"/>
            <a:cs typeface="Arial" panose="020B0604020202020204" pitchFamily="34" charset="0"/>
          </a:endParaRPr>
        </a:p>
      </dsp:txBody>
      <dsp:txXfrm>
        <a:off x="475548" y="2387203"/>
        <a:ext cx="4220121" cy="682058"/>
      </dsp:txXfrm>
    </dsp:sp>
    <dsp:sp modelId="{AA92E13E-A0DC-4B18-B2DA-8612BBD69C86}">
      <dsp:nvSpPr>
        <dsp:cNvPr id="0" name=""/>
        <dsp:cNvSpPr/>
      </dsp:nvSpPr>
      <dsp:spPr>
        <a:xfrm>
          <a:off x="49262" y="2301946"/>
          <a:ext cx="852572" cy="8525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1408509"/>
            <a:ext cx="5562600" cy="2312591"/>
          </a:xfrm>
        </p:spPr>
        <p:txBody>
          <a:bodyPr>
            <a:normAutofit/>
          </a:bodyPr>
          <a:lstStyle>
            <a:lvl1pPr>
              <a:defRPr lang="ru-RU" sz="2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709" y="1408508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6" y="1151335"/>
            <a:ext cx="4341812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6" y="1516063"/>
            <a:ext cx="4341812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300537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063"/>
            <a:ext cx="4300536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19C-E956-0F45-8060-B07566DED2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1152522"/>
            <a:ext cx="8805862" cy="3459165"/>
          </a:xfrm>
        </p:spPr>
        <p:txBody>
          <a:bodyPr/>
          <a:lstStyle>
            <a:lvl4pPr>
              <a:defRPr sz="1000"/>
            </a:lvl4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64519DA-5E91-FD48-9926-1C13C82866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577" y="110723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. загол. и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298137" y="2564803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10613_AVer CIS-PPT-1_三校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741B9D41-CB6E-4889-B960-E03214F74171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FA575E8-3E8C-497F-A2FE-28666CF4BA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723"/>
            <a:ext cx="8229600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C60000"/>
                </a:solidFill>
              </a:rPr>
              <a:t>  </a:t>
            </a:r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5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DEB2E588-BCAA-034D-9E64-73FA4A62A3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0" r:id="rId3"/>
    <p:sldLayoutId id="2147483704" r:id="rId4"/>
    <p:sldLayoutId id="214748370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801720" rtl="0" eaLnBrk="1" latinLnBrk="0" hangingPunct="1">
        <a:spcBef>
          <a:spcPct val="0"/>
        </a:spcBef>
        <a:buNone/>
        <a:defRPr lang="ru-RU" sz="2800" b="1" kern="1200" dirty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emo%201_50s-end.mp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6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1709" y="1543871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5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87676" y="1152525"/>
            <a:ext cx="4941661" cy="345916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0322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30X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 увеличение  и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120∘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угол охвата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5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" y="2220686"/>
            <a:ext cx="5114701" cy="3413507"/>
          </a:xfrm>
          <a:prstGeom prst="rect">
            <a:avLst/>
          </a:prstGeom>
        </p:spPr>
      </p:pic>
      <p:pic>
        <p:nvPicPr>
          <p:cNvPr id="6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2582">
            <a:off x="4961304" y="2919566"/>
            <a:ext cx="415897" cy="3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6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5745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Решение два в одном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9" name="內容版面配置區 1"/>
          <p:cNvSpPr>
            <a:spLocks noGrp="1"/>
          </p:cNvSpPr>
          <p:nvPr>
            <p:ph idx="1"/>
          </p:nvPr>
        </p:nvSpPr>
        <p:spPr>
          <a:xfrm>
            <a:off x="155576" y="807841"/>
            <a:ext cx="8805862" cy="344682"/>
          </a:xfrm>
          <a:solidFill>
            <a:srgbClr val="002060"/>
          </a:solidFill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Одно устройство с двойным функционалом</a:t>
            </a:r>
            <a:endParaRPr lang="en-US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1152523"/>
            <a:ext cx="3471879" cy="1404987"/>
          </a:xfrm>
          <a:prstGeom prst="rect">
            <a:avLst/>
          </a:prstGeom>
        </p:spPr>
      </p:pic>
      <p:sp>
        <p:nvSpPr>
          <p:cNvPr id="11" name="矩形 13"/>
          <p:cNvSpPr/>
          <p:nvPr/>
        </p:nvSpPr>
        <p:spPr>
          <a:xfrm>
            <a:off x="1702138" y="2199716"/>
            <a:ext cx="1893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TW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3168925"/>
            <a:ext cx="3471879" cy="137955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6" t="15727" r="13154" b="16961"/>
          <a:stretch/>
        </p:blipFill>
        <p:spPr>
          <a:xfrm>
            <a:off x="6533402" y="1521414"/>
            <a:ext cx="2030102" cy="2072192"/>
          </a:xfrm>
          <a:prstGeom prst="rect">
            <a:avLst/>
          </a:prstGeom>
        </p:spPr>
      </p:pic>
      <p:sp>
        <p:nvSpPr>
          <p:cNvPr id="14" name="文字方塊 11"/>
          <p:cNvSpPr txBox="1"/>
          <p:nvPr/>
        </p:nvSpPr>
        <p:spPr>
          <a:xfrm>
            <a:off x="6209881" y="3718409"/>
            <a:ext cx="245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TW" sz="1600" b="1" dirty="0">
                <a:cs typeface="Arial" panose="020B0604020202020204" pitchFamily="34" charset="0"/>
              </a:rPr>
              <a:t>Интегрированный</a:t>
            </a:r>
            <a:r>
              <a:rPr lang="en-US" altLang="zh-TW" sz="1600" b="1" dirty="0" smtClean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TW" sz="1600" b="1" dirty="0" smtClean="0">
                <a:cs typeface="Arial" panose="020B0604020202020204" pitchFamily="34" charset="0"/>
              </a:rPr>
              <a:t>PTC500</a:t>
            </a:r>
            <a:endParaRPr lang="zh-TW" altLang="en-US" sz="1600" b="1" dirty="0"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48635" y="2199716"/>
            <a:ext cx="79984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TW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6"/>
          <p:cNvSpPr txBox="1"/>
          <p:nvPr/>
        </p:nvSpPr>
        <p:spPr>
          <a:xfrm>
            <a:off x="3798276" y="1414509"/>
            <a:ext cx="29542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cs typeface="Arial" panose="020B0604020202020204" pitchFamily="34" charset="0"/>
                <a:sym typeface="Wingdings"/>
              </a:rPr>
              <a:t> </a:t>
            </a:r>
            <a:r>
              <a:rPr lang="ru-RU" altLang="zh-TW" sz="1600" b="1" dirty="0" smtClean="0">
                <a:solidFill>
                  <a:srgbClr val="00B0F0"/>
                </a:solidFill>
                <a:cs typeface="Arial" panose="020B0604020202020204" pitchFamily="34" charset="0"/>
                <a:sym typeface="Wingdings"/>
              </a:rPr>
              <a:t>Преподавательская     настройка</a:t>
            </a:r>
            <a:endParaRPr lang="zh-TW" altLang="en-US" sz="1600" b="1" dirty="0">
              <a:cs typeface="Arial" panose="020B0604020202020204" pitchFamily="34" charset="0"/>
            </a:endParaRPr>
          </a:p>
        </p:txBody>
      </p:sp>
      <p:sp>
        <p:nvSpPr>
          <p:cNvPr id="17" name="文字方塊 10"/>
          <p:cNvSpPr txBox="1"/>
          <p:nvPr/>
        </p:nvSpPr>
        <p:spPr>
          <a:xfrm>
            <a:off x="3627455" y="3523155"/>
            <a:ext cx="258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cs typeface="Arial" panose="020B0604020202020204" pitchFamily="34" charset="0"/>
                <a:sym typeface="Wingdings"/>
              </a:rPr>
              <a:t> </a:t>
            </a:r>
            <a:r>
              <a:rPr lang="ru-RU" altLang="zh-TW" b="1" dirty="0" smtClean="0">
                <a:solidFill>
                  <a:srgbClr val="00B0F0"/>
                </a:solidFill>
                <a:cs typeface="Arial" panose="020B0604020202020204" pitchFamily="34" charset="0"/>
                <a:sym typeface="Wingdings"/>
              </a:rPr>
              <a:t>Студенческая настройка</a:t>
            </a:r>
            <a:endParaRPr lang="zh-TW" alt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298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Удобство</a:t>
            </a:r>
            <a:r>
              <a:rPr lang="en-US" sz="2500" b="0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endParaRPr lang="ru-RU" sz="2500" b="0" i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7" name="圖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38" y="829729"/>
            <a:ext cx="3127084" cy="206672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8" y="2896458"/>
            <a:ext cx="3127085" cy="155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內容版面配置區 1"/>
          <p:cNvSpPr txBox="1">
            <a:spLocks/>
          </p:cNvSpPr>
          <p:nvPr/>
        </p:nvSpPr>
        <p:spPr>
          <a:xfrm>
            <a:off x="4716016" y="829729"/>
            <a:ext cx="4427984" cy="162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0" i="1" dirty="0" smtClean="0">
                <a:cs typeface="Arial" panose="020B0604020202020204" pitchFamily="34" charset="0"/>
              </a:rPr>
              <a:t>AcuControl App on iPad</a:t>
            </a:r>
          </a:p>
          <a:p>
            <a:r>
              <a:rPr lang="ru-RU" altLang="zh-TW" b="0" i="1" dirty="0" smtClean="0">
                <a:cs typeface="Arial" panose="020B0604020202020204" pitchFamily="34" charset="0"/>
              </a:rPr>
              <a:t>Пульт управления</a:t>
            </a:r>
            <a:r>
              <a:rPr lang="en-US" altLang="zh-TW" b="0" i="1" dirty="0" smtClean="0">
                <a:cs typeface="Arial" panose="020B0604020202020204" pitchFamily="34" charset="0"/>
              </a:rPr>
              <a:t> (</a:t>
            </a:r>
            <a:r>
              <a:rPr lang="ru-RU" altLang="zh-TW" b="0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Единственный поставщик в отрасли</a:t>
            </a:r>
            <a:r>
              <a:rPr lang="en-US" altLang="zh-TW" b="0" i="1" dirty="0" smtClean="0">
                <a:cs typeface="Arial" panose="020B0604020202020204" pitchFamily="34" charset="0"/>
              </a:rPr>
              <a:t>)</a:t>
            </a:r>
          </a:p>
          <a:p>
            <a:endParaRPr lang="en-US" altLang="zh-TW" b="0" dirty="0" smtClean="0">
              <a:cs typeface="Arial" panose="020B0604020202020204" pitchFamily="34" charset="0"/>
            </a:endParaRPr>
          </a:p>
          <a:p>
            <a:endParaRPr lang="en-US" b="0" dirty="0">
              <a:cs typeface="Arial" panose="020B0604020202020204" pitchFamily="34" charset="0"/>
            </a:endParaRPr>
          </a:p>
        </p:txBody>
      </p:sp>
      <p:pic>
        <p:nvPicPr>
          <p:cNvPr id="10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912" y="1786847"/>
            <a:ext cx="1392200" cy="335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99203"/>
          </a:xfrm>
        </p:spPr>
        <p:txBody>
          <a:bodyPr>
            <a:normAutofit/>
          </a:bodyPr>
          <a:lstStyle/>
          <a:p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PTC 500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Обозрение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и комплектация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1" y="902383"/>
            <a:ext cx="1764967" cy="158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4" y="2483095"/>
            <a:ext cx="1811724" cy="192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4"/>
          <p:cNvSpPr/>
          <p:nvPr/>
        </p:nvSpPr>
        <p:spPr>
          <a:xfrm>
            <a:off x="2906350" y="867860"/>
            <a:ext cx="2736304" cy="382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cs typeface="Arial" panose="020B0604020202020204" pitchFamily="34" charset="0"/>
              </a:rPr>
              <a:t>PTC500 </a:t>
            </a:r>
            <a:endParaRPr lang="zh-TW" altLang="en-US" sz="1600" b="1" dirty="0" smtClean="0">
              <a:cs typeface="Arial" panose="020B0604020202020204" pitchFamily="34" charset="0"/>
            </a:endParaRPr>
          </a:p>
        </p:txBody>
      </p:sp>
      <p:sp>
        <p:nvSpPr>
          <p:cNvPr id="11" name="矩形 9"/>
          <p:cNvSpPr/>
          <p:nvPr/>
        </p:nvSpPr>
        <p:spPr>
          <a:xfrm>
            <a:off x="6105352" y="867860"/>
            <a:ext cx="2736304" cy="382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b="1" dirty="0" smtClean="0">
                <a:cs typeface="Arial" panose="020B0604020202020204" pitchFamily="34" charset="0"/>
              </a:rPr>
              <a:t>Сетевой адаптер и кабель</a:t>
            </a:r>
            <a:endParaRPr lang="zh-TW" altLang="en-US" sz="1600" b="1" dirty="0" smtClean="0"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44" y="1287427"/>
            <a:ext cx="777531" cy="77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78" y="1434094"/>
            <a:ext cx="1024787" cy="44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38" y="1405812"/>
            <a:ext cx="1340904" cy="5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0"/>
          <p:cNvSpPr/>
          <p:nvPr/>
        </p:nvSpPr>
        <p:spPr>
          <a:xfrm>
            <a:off x="6105352" y="2122892"/>
            <a:ext cx="2736304" cy="382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b="1" dirty="0" smtClean="0">
                <a:cs typeface="Arial" panose="020B0604020202020204" pitchFamily="34" charset="0"/>
              </a:rPr>
              <a:t>Кабель к </a:t>
            </a:r>
            <a:r>
              <a:rPr lang="en-US" altLang="zh-TW" sz="1600" b="1" dirty="0" smtClean="0">
                <a:cs typeface="Arial" panose="020B0604020202020204" pitchFamily="34" charset="0"/>
              </a:rPr>
              <a:t>RS232   </a:t>
            </a:r>
            <a:endParaRPr lang="zh-TW" altLang="en-US" sz="1600" b="1" dirty="0" smtClean="0">
              <a:cs typeface="Arial" panose="020B0604020202020204" pitchFamily="34" charset="0"/>
            </a:endParaRPr>
          </a:p>
        </p:txBody>
      </p:sp>
      <p:sp>
        <p:nvSpPr>
          <p:cNvPr id="16" name="矩形 11"/>
          <p:cNvSpPr/>
          <p:nvPr/>
        </p:nvSpPr>
        <p:spPr>
          <a:xfrm>
            <a:off x="2906350" y="2122892"/>
            <a:ext cx="2736304" cy="382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b="1" dirty="0" smtClean="0">
                <a:cs typeface="Arial" panose="020B0604020202020204" pitchFamily="34" charset="0"/>
              </a:rPr>
              <a:t>Пульт управления</a:t>
            </a:r>
            <a:endParaRPr lang="zh-TW" altLang="en-US" sz="1600" b="1" dirty="0" smtClean="0">
              <a:cs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65" y="2764381"/>
            <a:ext cx="1099078" cy="4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13"/>
          <a:stretch>
            <a:fillRect/>
          </a:stretch>
        </p:blipFill>
        <p:spPr bwMode="auto">
          <a:xfrm>
            <a:off x="4344071" y="2549140"/>
            <a:ext cx="203278" cy="83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2"/>
          <p:cNvSpPr/>
          <p:nvPr/>
        </p:nvSpPr>
        <p:spPr>
          <a:xfrm>
            <a:off x="2924236" y="3410496"/>
            <a:ext cx="2736304" cy="382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b="1" dirty="0" smtClean="0">
                <a:cs typeface="Arial" panose="020B0604020202020204" pitchFamily="34" charset="0"/>
              </a:rPr>
              <a:t>Батарея</a:t>
            </a:r>
            <a:endParaRPr lang="zh-TW" altLang="en-US" sz="1600" b="1" dirty="0" smtClean="0">
              <a:cs typeface="Arial" panose="020B0604020202020204" pitchFamily="34" charset="0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71" y="3976704"/>
            <a:ext cx="501841" cy="7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13"/>
          <p:cNvSpPr/>
          <p:nvPr/>
        </p:nvSpPr>
        <p:spPr>
          <a:xfrm>
            <a:off x="6225134" y="3410496"/>
            <a:ext cx="2736304" cy="3824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sz="1600" b="1" dirty="0" smtClean="0">
                <a:cs typeface="Arial" panose="020B0604020202020204" pitchFamily="34" charset="0"/>
              </a:rPr>
              <a:t>Инструкция</a:t>
            </a:r>
            <a:endParaRPr lang="zh-TW" altLang="en-US" sz="1600" b="1" dirty="0" smtClean="0">
              <a:cs typeface="Arial" panose="020B0604020202020204" pitchFamily="34" charset="0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28" y="3969844"/>
            <a:ext cx="772501" cy="8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276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Преподавательские настройки. Обозрение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470" y="1024932"/>
            <a:ext cx="868177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TW" sz="1600" dirty="0">
                <a:cs typeface="Arial" panose="020B0604020202020204" pitchFamily="34" charset="0"/>
              </a:rPr>
              <a:t>В этом режиме алгоритм обнаруживает </a:t>
            </a:r>
            <a:r>
              <a:rPr lang="ru-RU" altLang="zh-TW" sz="1600" dirty="0" smtClean="0">
                <a:cs typeface="Arial" panose="020B0604020202020204" pitchFamily="34" charset="0"/>
              </a:rPr>
              <a:t>объект </a:t>
            </a:r>
            <a:r>
              <a:rPr lang="ru-RU" altLang="zh-TW" sz="1600" dirty="0">
                <a:cs typeface="Arial" panose="020B0604020202020204" pitchFamily="34" charset="0"/>
              </a:rPr>
              <a:t>через горизонтальное движение </a:t>
            </a:r>
            <a:r>
              <a:rPr lang="ru-RU" altLang="zh-TW" sz="1600" dirty="0" smtClean="0">
                <a:cs typeface="Arial" panose="020B0604020202020204" pitchFamily="34" charset="0"/>
              </a:rPr>
              <a:t>.</a:t>
            </a:r>
            <a:endParaRPr lang="ru-RU" altLang="zh-TW" sz="1600" dirty="0">
              <a:cs typeface="Arial" panose="020B0604020202020204" pitchFamily="34" charset="0"/>
            </a:endParaRPr>
          </a:p>
          <a:p>
            <a:endParaRPr lang="ru-RU" altLang="zh-TW" sz="1600" dirty="0">
              <a:cs typeface="Arial" panose="020B0604020202020204" pitchFamily="34" charset="0"/>
            </a:endParaRPr>
          </a:p>
          <a:p>
            <a:r>
              <a:rPr lang="ru-RU" altLang="zh-TW" sz="1600" dirty="0">
                <a:cs typeface="Arial" panose="020B0604020202020204" pitchFamily="34" charset="0"/>
              </a:rPr>
              <a:t>Шаг 1:</a:t>
            </a:r>
          </a:p>
          <a:p>
            <a:r>
              <a:rPr lang="ru-RU" altLang="zh-TW" sz="1600" dirty="0">
                <a:cs typeface="Arial" panose="020B0604020202020204" pitchFamily="34" charset="0"/>
              </a:rPr>
              <a:t>Когда объект</a:t>
            </a:r>
            <a:r>
              <a:rPr lang="ru-RU" altLang="zh-TW" sz="1600" dirty="0" smtClean="0">
                <a:cs typeface="Arial" panose="020B0604020202020204" pitchFamily="34" charset="0"/>
              </a:rPr>
              <a:t> </a:t>
            </a:r>
            <a:r>
              <a:rPr lang="ru-RU" altLang="zh-TW" sz="1600" dirty="0">
                <a:cs typeface="Arial" panose="020B0604020202020204" pitchFamily="34" charset="0"/>
              </a:rPr>
              <a:t>входит в активную зону, панорамная камера </a:t>
            </a:r>
            <a:r>
              <a:rPr lang="ru-RU" altLang="zh-TW" sz="1600" dirty="0" smtClean="0">
                <a:cs typeface="Arial" panose="020B0604020202020204" pitchFamily="34" charset="0"/>
              </a:rPr>
              <a:t>обнаруживает его движение </a:t>
            </a:r>
            <a:r>
              <a:rPr lang="ru-RU" altLang="zh-TW" sz="1600" dirty="0">
                <a:cs typeface="Arial" panose="020B0604020202020204" pitchFamily="34" charset="0"/>
              </a:rPr>
              <a:t>и </a:t>
            </a:r>
            <a:r>
              <a:rPr lang="ru-RU" altLang="zh-TW" sz="1600" dirty="0" smtClean="0">
                <a:cs typeface="Arial" panose="020B0604020202020204" pitchFamily="34" charset="0"/>
              </a:rPr>
              <a:t>посылает команду  PTZ-камере </a:t>
            </a:r>
            <a:r>
              <a:rPr lang="ru-RU" altLang="zh-TW" sz="1600" dirty="0">
                <a:cs typeface="Arial" panose="020B0604020202020204" pitchFamily="34" charset="0"/>
              </a:rPr>
              <a:t>определить местонахождение </a:t>
            </a:r>
            <a:r>
              <a:rPr lang="ru-RU" altLang="zh-TW" sz="1600" dirty="0" smtClean="0">
                <a:cs typeface="Arial" panose="020B0604020202020204" pitchFamily="34" charset="0"/>
              </a:rPr>
              <a:t>объекта.</a:t>
            </a:r>
            <a:endParaRPr lang="ru-RU" altLang="zh-TW" sz="1600" dirty="0">
              <a:cs typeface="Arial" panose="020B0604020202020204" pitchFamily="34" charset="0"/>
            </a:endParaRPr>
          </a:p>
          <a:p>
            <a:endParaRPr lang="ru-RU" altLang="zh-TW" sz="1600" dirty="0">
              <a:cs typeface="Arial" panose="020B0604020202020204" pitchFamily="34" charset="0"/>
            </a:endParaRPr>
          </a:p>
          <a:p>
            <a:r>
              <a:rPr lang="ru-RU" altLang="zh-TW" sz="1600" dirty="0">
                <a:cs typeface="Arial" panose="020B0604020202020204" pitchFamily="34" charset="0"/>
              </a:rPr>
              <a:t>Шаг 2:</a:t>
            </a:r>
          </a:p>
          <a:p>
            <a:r>
              <a:rPr lang="ru-RU" altLang="zh-TW" sz="1600" dirty="0">
                <a:cs typeface="Arial" panose="020B0604020202020204" pitchFamily="34" charset="0"/>
              </a:rPr>
              <a:t>Алгоритмы PTZ получат </a:t>
            </a:r>
            <a:r>
              <a:rPr lang="ru-RU" altLang="zh-TW" sz="1600" dirty="0" smtClean="0">
                <a:cs typeface="Arial" panose="020B0604020202020204" pitchFamily="34" charset="0"/>
              </a:rPr>
              <a:t>данные, </a:t>
            </a:r>
            <a:r>
              <a:rPr lang="ru-RU" altLang="zh-TW" sz="1600" dirty="0">
                <a:cs typeface="Arial" panose="020B0604020202020204" pitchFamily="34" charset="0"/>
              </a:rPr>
              <a:t>основанные на форме и цвете </a:t>
            </a:r>
            <a:r>
              <a:rPr lang="ru-RU" altLang="zh-TW" sz="1600" dirty="0" smtClean="0">
                <a:cs typeface="Arial" panose="020B0604020202020204" pitchFamily="34" charset="0"/>
              </a:rPr>
              <a:t>объекта </a:t>
            </a:r>
            <a:r>
              <a:rPr lang="ru-RU" altLang="zh-TW" sz="1600" dirty="0">
                <a:cs typeface="Arial" panose="020B0604020202020204" pitchFamily="34" charset="0"/>
              </a:rPr>
              <a:t>и </a:t>
            </a:r>
            <a:r>
              <a:rPr lang="ru-RU" altLang="zh-TW" sz="1600" dirty="0" smtClean="0">
                <a:cs typeface="Arial" panose="020B0604020202020204" pitchFamily="34" charset="0"/>
              </a:rPr>
              <a:t>выполняют отслеживание.</a:t>
            </a:r>
            <a:endParaRPr lang="ru-RU" altLang="zh-TW" sz="1600" dirty="0">
              <a:cs typeface="Arial" panose="020B0604020202020204" pitchFamily="34" charset="0"/>
            </a:endParaRPr>
          </a:p>
          <a:p>
            <a:endParaRPr lang="ru-RU" altLang="zh-TW" sz="1600" dirty="0">
              <a:cs typeface="Arial" panose="020B0604020202020204" pitchFamily="34" charset="0"/>
            </a:endParaRPr>
          </a:p>
          <a:p>
            <a:r>
              <a:rPr lang="ru-RU" altLang="zh-TW" sz="1600" dirty="0">
                <a:cs typeface="Arial" panose="020B0604020202020204" pitchFamily="34" charset="0"/>
              </a:rPr>
              <a:t>Шаг 3:</a:t>
            </a:r>
          </a:p>
          <a:p>
            <a:r>
              <a:rPr lang="ru-RU" altLang="zh-TW" sz="1600" dirty="0">
                <a:cs typeface="Arial" panose="020B0604020202020204" pitchFamily="34" charset="0"/>
              </a:rPr>
              <a:t>Панорамная камера </a:t>
            </a:r>
            <a:r>
              <a:rPr lang="ru-RU" altLang="zh-TW" sz="1600" dirty="0" smtClean="0">
                <a:cs typeface="Arial" panose="020B0604020202020204" pitchFamily="34" charset="0"/>
              </a:rPr>
              <a:t>будет продолжать </a:t>
            </a:r>
            <a:r>
              <a:rPr lang="ru-RU" altLang="zh-TW" sz="1600" dirty="0">
                <a:cs typeface="Arial" panose="020B0604020202020204" pitchFamily="34" charset="0"/>
              </a:rPr>
              <a:t>отслеживание, пока </a:t>
            </a:r>
            <a:r>
              <a:rPr lang="ru-RU" altLang="zh-TW" sz="1600" dirty="0" smtClean="0">
                <a:cs typeface="Arial" panose="020B0604020202020204" pitchFamily="34" charset="0"/>
              </a:rPr>
              <a:t>не потеряет </a:t>
            </a:r>
            <a:r>
              <a:rPr lang="ru-RU" altLang="zh-TW" sz="1600" dirty="0">
                <a:cs typeface="Arial" panose="020B0604020202020204" pitchFamily="34" charset="0"/>
              </a:rPr>
              <a:t>объект</a:t>
            </a:r>
            <a:r>
              <a:rPr lang="ru-RU" altLang="zh-TW" sz="1600" dirty="0" smtClean="0">
                <a:cs typeface="Arial" panose="020B0604020202020204" pitchFamily="34" charset="0"/>
              </a:rPr>
              <a:t>.</a:t>
            </a:r>
            <a:endParaRPr lang="en-US" altLang="zh-TW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009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Студенческие настройки. Обозрение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 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455" y="1152523"/>
            <a:ext cx="8506103" cy="3359188"/>
          </a:xfrm>
        </p:spPr>
        <p:txBody>
          <a:bodyPr>
            <a:normAutofit fontScale="85000" lnSpcReduction="20000"/>
          </a:bodyPr>
          <a:lstStyle/>
          <a:p>
            <a:r>
              <a:rPr lang="ru-RU" b="0" dirty="0"/>
              <a:t>PTZ </a:t>
            </a:r>
            <a:r>
              <a:rPr lang="ru-RU" b="0" dirty="0" smtClean="0"/>
              <a:t>камера </a:t>
            </a:r>
            <a:r>
              <a:rPr lang="ru-RU" b="0" dirty="0"/>
              <a:t>по умолчанию </a:t>
            </a:r>
            <a:r>
              <a:rPr lang="ru-RU" b="0" dirty="0" smtClean="0"/>
              <a:t>находится в панорамном режиме.</a:t>
            </a:r>
            <a:endParaRPr lang="ru-RU" b="0" dirty="0"/>
          </a:p>
          <a:p>
            <a:r>
              <a:rPr lang="ru-RU" b="0" dirty="0"/>
              <a:t>В этом режиме алгоритм обнаруживает </a:t>
            </a:r>
            <a:r>
              <a:rPr lang="ru-RU" b="0" dirty="0" smtClean="0"/>
              <a:t>объект </a:t>
            </a:r>
            <a:r>
              <a:rPr lang="ru-RU" b="0" dirty="0"/>
              <a:t>через </a:t>
            </a:r>
            <a:r>
              <a:rPr lang="ru-RU" b="0" dirty="0" smtClean="0"/>
              <a:t> </a:t>
            </a:r>
            <a:r>
              <a:rPr lang="ru-RU" b="0" dirty="0"/>
              <a:t>вертикальное движение.</a:t>
            </a:r>
          </a:p>
          <a:p>
            <a:endParaRPr lang="ru-RU" b="0" dirty="0"/>
          </a:p>
          <a:p>
            <a:r>
              <a:rPr lang="ru-RU" b="0" dirty="0"/>
              <a:t>Шаг 1:</a:t>
            </a:r>
          </a:p>
          <a:p>
            <a:r>
              <a:rPr lang="ru-RU" b="0" dirty="0"/>
              <a:t>Как только панорамная камера обнаружит вертикальное движение в активной зоне, она </a:t>
            </a:r>
            <a:r>
              <a:rPr lang="ru-RU" b="0" dirty="0" smtClean="0"/>
              <a:t>посылает команду </a:t>
            </a:r>
            <a:r>
              <a:rPr lang="ru-RU" b="0" dirty="0"/>
              <a:t>PTZ указать объект</a:t>
            </a:r>
            <a:r>
              <a:rPr lang="ru-RU" b="0" dirty="0" smtClean="0"/>
              <a:t> </a:t>
            </a:r>
            <a:r>
              <a:rPr lang="ru-RU" b="0" dirty="0"/>
              <a:t>и дать </a:t>
            </a:r>
            <a:r>
              <a:rPr lang="ru-RU" b="0" dirty="0" smtClean="0"/>
              <a:t>его </a:t>
            </a:r>
            <a:r>
              <a:rPr lang="ru-RU" b="0" dirty="0"/>
              <a:t>крупным планом.</a:t>
            </a:r>
          </a:p>
          <a:p>
            <a:endParaRPr lang="ru-RU" b="0" dirty="0"/>
          </a:p>
          <a:p>
            <a:r>
              <a:rPr lang="ru-RU" b="0" dirty="0"/>
              <a:t>Шаг 2:</a:t>
            </a:r>
          </a:p>
          <a:p>
            <a:r>
              <a:rPr lang="ru-RU" b="0" dirty="0"/>
              <a:t>Если камера найдет двух или более учеников, стоящих наверху, она сосредоточится на середине зоны, охватывающей </a:t>
            </a:r>
            <a:r>
              <a:rPr lang="ru-RU" b="0" dirty="0" smtClean="0"/>
              <a:t>их</a:t>
            </a:r>
            <a:r>
              <a:rPr lang="ru-RU" b="0" dirty="0"/>
              <a:t>.</a:t>
            </a:r>
          </a:p>
          <a:p>
            <a:endParaRPr lang="ru-RU" b="0" dirty="0"/>
          </a:p>
          <a:p>
            <a:r>
              <a:rPr lang="ru-RU" b="0" dirty="0"/>
              <a:t>Шаг 3:</a:t>
            </a:r>
          </a:p>
          <a:p>
            <a:r>
              <a:rPr lang="ru-RU" b="0" dirty="0"/>
              <a:t>Если панорамная камера обнаруживает, что объект</a:t>
            </a:r>
            <a:r>
              <a:rPr lang="ru-RU" b="0" dirty="0" smtClean="0"/>
              <a:t> </a:t>
            </a:r>
            <a:r>
              <a:rPr lang="ru-RU" b="0" dirty="0"/>
              <a:t>находится в сидячем положении, PTZ вернется к панорамному виду по умолчанию.</a:t>
            </a:r>
          </a:p>
        </p:txBody>
      </p:sp>
    </p:spTree>
    <p:extLst>
      <p:ext uri="{BB962C8B-B14F-4D97-AF65-F5344CB8AC3E}">
        <p14:creationId xmlns:p14="http://schemas.microsoft.com/office/powerpoint/2010/main" val="18500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half" idx="2"/>
          </p:nvPr>
        </p:nvSpPr>
        <p:spPr>
          <a:xfrm>
            <a:off x="5257795" y="2299382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8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44958" y="1977684"/>
            <a:ext cx="5339306" cy="10801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2800" b="1" dirty="0" err="1">
                <a:solidFill>
                  <a:prstClr val="white"/>
                </a:solidFill>
                <a:cs typeface="Arial" panose="020B0604020202020204" pitchFamily="34" charset="0"/>
              </a:rPr>
              <a:t>AVer</a:t>
            </a:r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 PTC500</a:t>
            </a:r>
          </a:p>
          <a:p>
            <a:pPr>
              <a:defRPr/>
            </a:pPr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Professional Tracking Camera</a:t>
            </a:r>
          </a:p>
          <a:p>
            <a:pPr>
              <a:defRPr/>
            </a:pPr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Sales Kit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05" y="3159657"/>
            <a:ext cx="2862318" cy="19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zh-TW" sz="1600" b="0" dirty="0" smtClean="0">
                <a:cs typeface="Arial" panose="020B0604020202020204" pitchFamily="34" charset="0"/>
              </a:rPr>
              <a:t>Мировой </a:t>
            </a:r>
            <a:r>
              <a:rPr lang="ru-RU" altLang="zh-TW" sz="1600" b="0" dirty="0">
                <a:cs typeface="Arial" panose="020B0604020202020204" pitchFamily="34" charset="0"/>
              </a:rPr>
              <a:t>рынок </a:t>
            </a:r>
            <a:r>
              <a:rPr lang="ru-RU" altLang="zh-TW" sz="1600" b="0" dirty="0" smtClean="0">
                <a:cs typeface="Arial" panose="020B0604020202020204" pitchFamily="34" charset="0"/>
              </a:rPr>
              <a:t> дистанционного обучения в </a:t>
            </a:r>
            <a:r>
              <a:rPr lang="ru-RU" altLang="zh-TW" sz="1600" b="0" dirty="0">
                <a:cs typeface="Arial" panose="020B0604020202020204" pitchFamily="34" charset="0"/>
              </a:rPr>
              <a:t>ближайшие пять лет вырастет на 24%, с </a:t>
            </a:r>
            <a:r>
              <a:rPr lang="ru-RU" altLang="zh-TW" sz="1600" b="0" dirty="0" smtClean="0">
                <a:cs typeface="Arial" panose="020B0604020202020204" pitchFamily="34" charset="0"/>
              </a:rPr>
              <a:t>162,0 </a:t>
            </a:r>
            <a:r>
              <a:rPr lang="ru-RU" altLang="zh-TW" sz="1600" b="0" dirty="0">
                <a:cs typeface="Arial" panose="020B0604020202020204" pitchFamily="34" charset="0"/>
              </a:rPr>
              <a:t>млн. </a:t>
            </a:r>
            <a:r>
              <a:rPr lang="ru-RU" altLang="zh-TW" sz="1600" b="0" dirty="0" smtClean="0">
                <a:cs typeface="Arial" panose="020B0604020202020204" pitchFamily="34" charset="0"/>
              </a:rPr>
              <a:t>долларов </a:t>
            </a:r>
            <a:r>
              <a:rPr lang="ru-RU" altLang="zh-TW" sz="1600" b="0" dirty="0">
                <a:cs typeface="Arial" panose="020B0604020202020204" pitchFamily="34" charset="0"/>
              </a:rPr>
              <a:t>в 2013 году до 592,2 млн. </a:t>
            </a:r>
            <a:r>
              <a:rPr lang="ru-RU" altLang="zh-TW" sz="1600" b="0" dirty="0" smtClean="0">
                <a:cs typeface="Arial" panose="020B0604020202020204" pitchFamily="34" charset="0"/>
              </a:rPr>
              <a:t>долларов </a:t>
            </a:r>
            <a:r>
              <a:rPr lang="ru-RU" altLang="zh-TW" sz="1600" b="0" dirty="0">
                <a:cs typeface="Arial" panose="020B0604020202020204" pitchFamily="34" charset="0"/>
              </a:rPr>
              <a:t>в 2019 году (</a:t>
            </a:r>
            <a:r>
              <a:rPr lang="ru-RU" altLang="zh-TW" sz="1600" b="0" dirty="0" err="1">
                <a:cs typeface="Arial" panose="020B0604020202020204" pitchFamily="34" charset="0"/>
              </a:rPr>
              <a:t>Frost</a:t>
            </a:r>
            <a:r>
              <a:rPr lang="ru-RU" altLang="zh-TW" sz="1600" b="0" dirty="0">
                <a:cs typeface="Arial" panose="020B0604020202020204" pitchFamily="34" charset="0"/>
              </a:rPr>
              <a:t> &amp; </a:t>
            </a:r>
            <a:r>
              <a:rPr lang="ru-RU" altLang="zh-TW" sz="1600" b="0" dirty="0" err="1">
                <a:cs typeface="Arial" panose="020B0604020202020204" pitchFamily="34" charset="0"/>
              </a:rPr>
              <a:t>Sullivan</a:t>
            </a:r>
            <a:r>
              <a:rPr lang="ru-RU" altLang="zh-TW" sz="1600" b="0" dirty="0">
                <a:cs typeface="Arial" panose="020B0604020202020204" pitchFamily="34" charset="0"/>
              </a:rPr>
              <a:t>).</a:t>
            </a:r>
            <a:endParaRPr lang="zh-TW" altLang="en-US" sz="1600" b="0" dirty="0">
              <a:cs typeface="Arial" panose="020B0604020202020204" pitchFamily="34" charset="0"/>
            </a:endParaRPr>
          </a:p>
          <a:p>
            <a:pPr algn="ctr"/>
            <a:endParaRPr lang="zh-TW" altLang="en-US" b="0" dirty="0">
              <a:cs typeface="Arial" panose="020B0604020202020204" pitchFamily="34" charset="0"/>
            </a:endParaRPr>
          </a:p>
          <a:p>
            <a:pPr algn="ctr"/>
            <a:endParaRPr lang="ru-RU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88734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Развитие</a:t>
            </a:r>
            <a:r>
              <a:rPr lang="ru-RU" sz="2300" i="1" dirty="0" smtClean="0">
                <a:solidFill>
                  <a:srgbClr val="003F92"/>
                </a:solidFill>
                <a:cs typeface="Arial" panose="020B0604020202020204" pitchFamily="34" charset="0"/>
              </a:rPr>
              <a:t> рынка</a:t>
            </a:r>
            <a:endParaRPr lang="ru-RU" sz="2300" i="1" dirty="0">
              <a:solidFill>
                <a:srgbClr val="003F92"/>
              </a:solidFill>
            </a:endParaRPr>
          </a:p>
        </p:txBody>
      </p:sp>
      <p:graphicFrame>
        <p:nvGraphicFramePr>
          <p:cNvPr id="4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460289"/>
              </p:ext>
            </p:extLst>
          </p:nvPr>
        </p:nvGraphicFramePr>
        <p:xfrm>
          <a:off x="251209" y="1979526"/>
          <a:ext cx="8137216" cy="310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63" b="89891" l="8354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7586">
            <a:off x="3579842" y="1575944"/>
            <a:ext cx="1712376" cy="241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17"/>
          <p:cNvSpPr txBox="1"/>
          <p:nvPr/>
        </p:nvSpPr>
        <p:spPr>
          <a:xfrm>
            <a:off x="3716559" y="2554028"/>
            <a:ext cx="841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  <a:endParaRPr lang="zh-TW" alt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71020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Почему камера слежения?</a:t>
            </a:r>
          </a:p>
        </p:txBody>
      </p:sp>
      <p:pic>
        <p:nvPicPr>
          <p:cNvPr id="4" name="圖片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820930"/>
            <a:ext cx="2597672" cy="3459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3248" y="820930"/>
            <a:ext cx="639075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altLang="zh-TW" sz="1600" dirty="0">
                <a:cs typeface="Arial" panose="020B0604020202020204" pitchFamily="34" charset="0"/>
              </a:rPr>
              <a:t>Камера слежения - это усовершенствованное приложение PTZ-камеры для записи лекций и дистанционного обучения.</a:t>
            </a:r>
          </a:p>
          <a:p>
            <a:pPr>
              <a:spcAft>
                <a:spcPts val="600"/>
              </a:spcAft>
            </a:pPr>
            <a:r>
              <a:rPr lang="ru-RU" altLang="zh-TW" sz="1600" dirty="0">
                <a:cs typeface="Arial" panose="020B0604020202020204" pitchFamily="34" charset="0"/>
              </a:rPr>
              <a:t>Камера может снимать лекцию </a:t>
            </a:r>
            <a:r>
              <a:rPr lang="ru-RU" altLang="zh-TW" sz="1600" dirty="0" smtClean="0">
                <a:cs typeface="Arial" panose="020B0604020202020204" pitchFamily="34" charset="0"/>
              </a:rPr>
              <a:t>автоматически</a:t>
            </a:r>
            <a:endParaRPr lang="ru-RU" altLang="zh-TW" sz="1600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altLang="zh-TW" sz="1600" dirty="0" smtClean="0">
                <a:cs typeface="Arial" panose="020B0604020202020204" pitchFamily="34" charset="0"/>
              </a:rPr>
              <a:t>Видео и анимация </a:t>
            </a:r>
            <a:r>
              <a:rPr lang="ru-RU" altLang="zh-TW" sz="1600" dirty="0">
                <a:cs typeface="Arial" panose="020B0604020202020204" pitchFamily="34" charset="0"/>
              </a:rPr>
              <a:t>для дистанционного обучения</a:t>
            </a:r>
          </a:p>
          <a:p>
            <a:pPr>
              <a:spcAft>
                <a:spcPts val="600"/>
              </a:spcAft>
            </a:pPr>
            <a:r>
              <a:rPr lang="ru-RU" altLang="zh-TW" sz="1600" dirty="0" smtClean="0">
                <a:cs typeface="Arial" panose="020B0604020202020204" pitchFamily="34" charset="0"/>
              </a:rPr>
              <a:t>Многочисленные </a:t>
            </a:r>
            <a:r>
              <a:rPr lang="ru-RU" altLang="zh-TW" sz="1600" dirty="0">
                <a:cs typeface="Arial" panose="020B0604020202020204" pitchFamily="34" charset="0"/>
              </a:rPr>
              <a:t>и подробные параметры для обогащения контента</a:t>
            </a:r>
            <a:endParaRPr lang="en-US" altLang="zh-TW" sz="1600" dirty="0"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891" y="2099690"/>
            <a:ext cx="4484935" cy="30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63930"/>
            <a:ext cx="8805862" cy="56399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Приложение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4140"/>
            <a:ext cx="2435063" cy="161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/>
          <p:nvPr/>
        </p:nvSpPr>
        <p:spPr>
          <a:xfrm>
            <a:off x="2431509" y="781538"/>
            <a:ext cx="6226286" cy="1608813"/>
          </a:xfrm>
          <a:custGeom>
            <a:avLst/>
            <a:gdLst>
              <a:gd name="connsiteX0" fmla="*/ 0 w 8077187"/>
              <a:gd name="connsiteY0" fmla="*/ 0 h 1233509"/>
              <a:gd name="connsiteX1" fmla="*/ 8077187 w 8077187"/>
              <a:gd name="connsiteY1" fmla="*/ 0 h 1233509"/>
              <a:gd name="connsiteX2" fmla="*/ 8077187 w 8077187"/>
              <a:gd name="connsiteY2" fmla="*/ 1233509 h 1233509"/>
              <a:gd name="connsiteX3" fmla="*/ 0 w 8077187"/>
              <a:gd name="connsiteY3" fmla="*/ 1233509 h 1233509"/>
              <a:gd name="connsiteX4" fmla="*/ 0 w 8077187"/>
              <a:gd name="connsiteY4" fmla="*/ 0 h 123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187" h="1233509">
                <a:moveTo>
                  <a:pt x="0" y="0"/>
                </a:moveTo>
                <a:lnTo>
                  <a:pt x="8077187" y="0"/>
                </a:lnTo>
                <a:lnTo>
                  <a:pt x="8077187" y="1233509"/>
                </a:lnTo>
                <a:lnTo>
                  <a:pt x="0" y="1233509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0" tIns="0" rIns="457200" bIns="9144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Лекционное решение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Записи для просмотра после урока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文字方塊 9"/>
          <p:cNvSpPr txBox="1"/>
          <p:nvPr/>
        </p:nvSpPr>
        <p:spPr>
          <a:xfrm>
            <a:off x="7056265" y="794140"/>
            <a:ext cx="1582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TW" sz="16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Образование</a:t>
            </a:r>
            <a:endParaRPr lang="zh-TW" altLang="en-US" sz="16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5960"/>
            <a:ext cx="2431509" cy="1600200"/>
          </a:xfrm>
          <a:prstGeom prst="rect">
            <a:avLst/>
          </a:prstGeom>
          <a:effectLst/>
        </p:spPr>
      </p:pic>
      <p:sp>
        <p:nvSpPr>
          <p:cNvPr id="8" name="Freeform 7"/>
          <p:cNvSpPr/>
          <p:nvPr/>
        </p:nvSpPr>
        <p:spPr>
          <a:xfrm>
            <a:off x="2412095" y="2725960"/>
            <a:ext cx="6226286" cy="1607156"/>
          </a:xfrm>
          <a:custGeom>
            <a:avLst/>
            <a:gdLst>
              <a:gd name="connsiteX0" fmla="*/ 0 w 8077187"/>
              <a:gd name="connsiteY0" fmla="*/ 0 h 1234435"/>
              <a:gd name="connsiteX1" fmla="*/ 8077187 w 8077187"/>
              <a:gd name="connsiteY1" fmla="*/ 0 h 1234435"/>
              <a:gd name="connsiteX2" fmla="*/ 8077187 w 8077187"/>
              <a:gd name="connsiteY2" fmla="*/ 1234435 h 1234435"/>
              <a:gd name="connsiteX3" fmla="*/ 0 w 8077187"/>
              <a:gd name="connsiteY3" fmla="*/ 1234435 h 1234435"/>
              <a:gd name="connsiteX4" fmla="*/ 0 w 8077187"/>
              <a:gd name="connsiteY4" fmla="*/ 0 h 123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187" h="1234435">
                <a:moveTo>
                  <a:pt x="0" y="0"/>
                </a:moveTo>
                <a:lnTo>
                  <a:pt x="8077187" y="0"/>
                </a:lnTo>
                <a:lnTo>
                  <a:pt x="8077187" y="1234435"/>
                </a:lnTo>
                <a:lnTo>
                  <a:pt x="0" y="123443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0" tIns="274320" rIns="457200" bIns="91440" numCol="1" spcCol="127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+mj-lt"/>
                <a:cs typeface="Arial" panose="020B0604020202020204" pitchFamily="34" charset="0"/>
              </a:rPr>
              <a:t>Лекционное вещание</a:t>
            </a:r>
          </a:p>
          <a:p>
            <a:pPr algn="ctr"/>
            <a:r>
              <a:rPr lang="ru-RU" dirty="0">
                <a:latin typeface="+mj-lt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+mj-lt"/>
                <a:cs typeface="Arial" panose="020B0604020202020204" pitchFamily="34" charset="0"/>
              </a:rPr>
              <a:t>Обучение на предприятии, богослужение в церкви</a:t>
            </a:r>
            <a:r>
              <a:rPr lang="ru-RU" dirty="0">
                <a:latin typeface="+mj-lt"/>
                <a:cs typeface="Arial" panose="020B0604020202020204" pitchFamily="34" charset="0"/>
              </a:rPr>
              <a:t>)</a:t>
            </a:r>
            <a:endParaRPr lang="en-US" kern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文字方塊 14"/>
          <p:cNvSpPr txBox="1"/>
          <p:nvPr/>
        </p:nvSpPr>
        <p:spPr>
          <a:xfrm>
            <a:off x="7056265" y="2807920"/>
            <a:ext cx="1601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zh-TW" sz="16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微軟正黑體" panose="020B0604030504040204" pitchFamily="34" charset="-120"/>
                <a:cs typeface="Arial" panose="020B0604020202020204" pitchFamily="34" charset="0"/>
              </a:rPr>
              <a:t>Предприятие</a:t>
            </a:r>
            <a:endParaRPr lang="zh-TW" altLang="en-US" sz="16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0094"/>
          </a:xfrm>
        </p:spPr>
        <p:txBody>
          <a:bodyPr>
            <a:normAutofit/>
          </a:bodyPr>
          <a:lstStyle/>
          <a:p>
            <a:r>
              <a:rPr lang="ru-RU" altLang="zh-TW" sz="2300" i="1" dirty="0">
                <a:solidFill>
                  <a:srgbClr val="003F92"/>
                </a:solidFill>
                <a:cs typeface="Arial" panose="020B0604020202020204" pitchFamily="34" charset="0"/>
              </a:rPr>
              <a:t>Сценарий</a:t>
            </a:r>
            <a:r>
              <a:rPr lang="ru-RU" altLang="zh-TW" sz="2500" b="0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ru-RU" altLang="zh-TW" sz="2300" i="1" dirty="0">
                <a:solidFill>
                  <a:srgbClr val="003F92"/>
                </a:solidFill>
                <a:cs typeface="Arial" panose="020B0604020202020204" pitchFamily="34" charset="0"/>
              </a:rPr>
              <a:t>приложения</a:t>
            </a:r>
            <a:r>
              <a:rPr lang="en-US" altLang="zh-TW" sz="2500" b="0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endParaRPr lang="ru-RU" sz="2500" b="0" i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74" y="1152525"/>
            <a:ext cx="5341804" cy="372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/>
          <p:nvPr/>
        </p:nvSpPr>
        <p:spPr>
          <a:xfrm>
            <a:off x="2080009" y="2662813"/>
            <a:ext cx="1638732" cy="1738365"/>
          </a:xfrm>
          <a:prstGeom prst="rect">
            <a:avLst/>
          </a:prstGeom>
          <a:noFill/>
          <a:ln w="50800">
            <a:solidFill>
              <a:srgbClr val="FA740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64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9069" y="164015"/>
            <a:ext cx="8805862" cy="563997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Почему</a:t>
            </a:r>
            <a:r>
              <a:rPr lang="ru-RU" sz="1600" b="0" i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US" sz="2300" i="1" dirty="0">
                <a:solidFill>
                  <a:srgbClr val="003F92"/>
                </a:solidFill>
                <a:cs typeface="Arial" panose="020B0604020202020204" pitchFamily="34" charset="0"/>
              </a:rPr>
              <a:t>PTC500?</a:t>
            </a:r>
            <a:endParaRPr lang="ru-RU" sz="2300" i="1" dirty="0">
              <a:solidFill>
                <a:srgbClr val="003F92"/>
              </a:solidFill>
              <a:cs typeface="Arial" panose="020B0604020202020204" pitchFamily="34" charset="0"/>
            </a:endParaRPr>
          </a:p>
        </p:txBody>
      </p:sp>
      <p:pic>
        <p:nvPicPr>
          <p:cNvPr id="4" name="圖片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/>
          <a:stretch/>
        </p:blipFill>
        <p:spPr>
          <a:xfrm>
            <a:off x="155576" y="674720"/>
            <a:ext cx="3518499" cy="276346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4426339" y="822357"/>
            <a:ext cx="2079928" cy="1247956"/>
            <a:chOff x="533" y="399472"/>
            <a:chExt cx="2079928" cy="1247956"/>
          </a:xfrm>
          <a:scene3d>
            <a:camera prst="orthographicFront"/>
            <a:lightRig rig="flat" dir="t"/>
          </a:scene3d>
        </p:grpSpPr>
        <p:sp>
          <p:nvSpPr>
            <p:cNvPr id="6" name="Прямоугольник 5"/>
            <p:cNvSpPr/>
            <p:nvPr/>
          </p:nvSpPr>
          <p:spPr>
            <a:xfrm>
              <a:off x="533" y="399472"/>
              <a:ext cx="2079928" cy="12479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533" y="399472"/>
              <a:ext cx="2079928" cy="1247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zh-TW" sz="1600" dirty="0">
                  <a:cs typeface="Arial" panose="020B0604020202020204" pitchFamily="34" charset="0"/>
                </a:rPr>
                <a:t>Интеллектуальное отслеживание</a:t>
              </a:r>
              <a:endParaRPr lang="zh-TW" sz="16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426339" y="2217950"/>
            <a:ext cx="2079928" cy="1247956"/>
            <a:chOff x="533" y="1855422"/>
            <a:chExt cx="2079928" cy="1247956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533" y="1855422"/>
              <a:ext cx="2079928" cy="12479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533" y="1855422"/>
              <a:ext cx="2079928" cy="1247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zh-TW" sz="1600" kern="1200" dirty="0" smtClean="0">
                  <a:cs typeface="Arial" panose="020B0604020202020204" pitchFamily="34" charset="0"/>
                </a:rPr>
                <a:t>Решение 2 в 1</a:t>
              </a:r>
              <a:endParaRPr lang="zh-TW" sz="16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426339" y="3613543"/>
            <a:ext cx="2079928" cy="1247956"/>
            <a:chOff x="0" y="3350807"/>
            <a:chExt cx="2079928" cy="1247956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0" y="3350807"/>
              <a:ext cx="2079928" cy="12479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0" y="3350807"/>
              <a:ext cx="2079928" cy="1247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zh-TW" sz="1600" kern="1200" dirty="0" smtClean="0">
                  <a:cs typeface="Arial" panose="020B0604020202020204" pitchFamily="34" charset="0"/>
                </a:rPr>
                <a:t>Удобство</a:t>
              </a:r>
              <a:endParaRPr lang="zh-TW" sz="16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747656" y="822357"/>
            <a:ext cx="2148508" cy="1321774"/>
            <a:chOff x="2219874" y="399471"/>
            <a:chExt cx="2148509" cy="1321775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2288454" y="399471"/>
              <a:ext cx="2079929" cy="124795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2219874" y="473291"/>
              <a:ext cx="2079928" cy="12479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zh-TW" sz="1600" dirty="0" smtClean="0">
                  <a:cs typeface="Arial" panose="020B0604020202020204" pitchFamily="34" charset="0"/>
                </a:rPr>
                <a:t>30 кратное увеличение 120 ° угол охвата</a:t>
              </a:r>
              <a:endParaRPr lang="zh-TW" sz="1600" kern="12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816236" y="2217950"/>
            <a:ext cx="2079928" cy="1247956"/>
            <a:chOff x="2288454" y="1855422"/>
            <a:chExt cx="2079928" cy="1247956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288454" y="1855422"/>
              <a:ext cx="2079928" cy="124795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2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288454" y="1855422"/>
              <a:ext cx="2079928" cy="12479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kern="1200" dirty="0" smtClean="0">
                  <a:cs typeface="Arial" panose="020B0604020202020204" pitchFamily="34" charset="0"/>
                </a:rPr>
                <a:t>HDMI</a:t>
              </a:r>
              <a:r>
                <a:rPr lang="ru-RU" altLang="zh-TW" sz="1600" kern="1200" dirty="0" smtClean="0">
                  <a:cs typeface="Arial" panose="020B0604020202020204" pitchFamily="34" charset="0"/>
                </a:rPr>
                <a:t> Выход</a:t>
              </a:r>
              <a:endParaRPr lang="zh-TW" altLang="en-US" sz="1600" kern="1200" dirty="0" smtClean="0"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" descr="Z:\AVI\SIU\Marketing&amp;Sales Div\PMK Dept\_Secret_\★PMK only★\09.event\2016\台灣精品獎\台灣金質獎 logo\雙語\2017 Award金質獎 CMYK四色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4" y="3328647"/>
            <a:ext cx="1824696" cy="6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群組 9"/>
          <p:cNvGrpSpPr/>
          <p:nvPr/>
        </p:nvGrpSpPr>
        <p:grpSpPr>
          <a:xfrm>
            <a:off x="820399" y="4024174"/>
            <a:ext cx="2343125" cy="452924"/>
            <a:chOff x="550556" y="4981531"/>
            <a:chExt cx="3475281" cy="650716"/>
          </a:xfrm>
        </p:grpSpPr>
        <p:pic>
          <p:nvPicPr>
            <p:cNvPr id="22" name="Picture 2" descr="Z:\AVI\SIU\Marketing&amp;Sales Div\PMK Dept\_Secret_\★PMK only★\02.product related\★icon\HDMI_PNG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5013126"/>
              <a:ext cx="677973" cy="50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" descr="Z:\AVI\SIU\Marketing&amp;Sales Div\PMK Dept\_Secret_\★PMK only★\02.product related\★icon\VC520_FULL HD_icon_0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771" y="5122109"/>
              <a:ext cx="902280" cy="470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Z:\AVI\SIU\Marketing&amp;Sales Div\PMK Dept\_Secret_\★PMK only★\02.product related\★icon\VC520_PTZ_icon_0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56" y="4981531"/>
              <a:ext cx="650716" cy="65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圖片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6551" y="5046413"/>
              <a:ext cx="877297" cy="501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6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Tracking</a:t>
            </a:r>
            <a:endParaRPr lang="zh-TW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79931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Три № 1</a:t>
            </a:r>
          </a:p>
        </p:txBody>
      </p:sp>
      <p:pic>
        <p:nvPicPr>
          <p:cNvPr id="10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/>
          <a:stretch/>
        </p:blipFill>
        <p:spPr>
          <a:xfrm>
            <a:off x="559256" y="1261392"/>
            <a:ext cx="3049897" cy="2395849"/>
          </a:xfrm>
          <a:prstGeom prst="rect">
            <a:avLst/>
          </a:prstGeom>
        </p:spPr>
      </p:pic>
      <p:grpSp>
        <p:nvGrpSpPr>
          <p:cNvPr id="11" name="群組 1"/>
          <p:cNvGrpSpPr/>
          <p:nvPr/>
        </p:nvGrpSpPr>
        <p:grpSpPr>
          <a:xfrm>
            <a:off x="3691200" y="986815"/>
            <a:ext cx="4740532" cy="3410291"/>
            <a:chOff x="2555776" y="1556792"/>
            <a:chExt cx="6312024" cy="4280024"/>
          </a:xfrm>
        </p:grpSpPr>
        <p:graphicFrame>
          <p:nvGraphicFramePr>
            <p:cNvPr id="12" name="資料庫圖表 4"/>
            <p:cNvGraphicFramePr/>
            <p:nvPr>
              <p:extLst>
                <p:ext uri="{D42A27DB-BD31-4B8C-83A1-F6EECF244321}">
                  <p14:modId xmlns:p14="http://schemas.microsoft.com/office/powerpoint/2010/main" val="751664543"/>
                </p:ext>
              </p:extLst>
            </p:nvPr>
          </p:nvGraphicFramePr>
          <p:xfrm>
            <a:off x="2555776" y="1556792"/>
            <a:ext cx="6312024" cy="428002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3" name="文字方塊 9"/>
            <p:cNvSpPr txBox="1"/>
            <p:nvPr/>
          </p:nvSpPr>
          <p:spPr>
            <a:xfrm>
              <a:off x="2671651" y="2313119"/>
              <a:ext cx="996553" cy="51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字方塊 12"/>
            <p:cNvSpPr txBox="1"/>
            <p:nvPr/>
          </p:nvSpPr>
          <p:spPr>
            <a:xfrm>
              <a:off x="2607871" y="5212652"/>
              <a:ext cx="562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TW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圖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43" y="1270968"/>
            <a:ext cx="556807" cy="449921"/>
          </a:xfrm>
          <a:prstGeom prst="rect">
            <a:avLst/>
          </a:prstGeom>
        </p:spPr>
      </p:pic>
      <p:pic>
        <p:nvPicPr>
          <p:cNvPr id="16" name="圖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48" y="2274502"/>
            <a:ext cx="556807" cy="449921"/>
          </a:xfrm>
          <a:prstGeom prst="rect">
            <a:avLst/>
          </a:prstGeom>
        </p:spPr>
      </p:pic>
      <p:pic>
        <p:nvPicPr>
          <p:cNvPr id="17" name="圖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44" y="3263542"/>
            <a:ext cx="556807" cy="449921"/>
          </a:xfrm>
          <a:prstGeom prst="rect">
            <a:avLst/>
          </a:prstGeom>
        </p:spPr>
      </p:pic>
      <p:sp>
        <p:nvSpPr>
          <p:cNvPr id="18" name="文字方塊 26"/>
          <p:cNvSpPr txBox="1"/>
          <p:nvPr/>
        </p:nvSpPr>
        <p:spPr>
          <a:xfrm>
            <a:off x="3691200" y="3621675"/>
            <a:ext cx="969598" cy="53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22"/>
          <p:cNvSpPr txBox="1"/>
          <p:nvPr/>
        </p:nvSpPr>
        <p:spPr>
          <a:xfrm rot="20525852">
            <a:off x="6843473" y="1383118"/>
            <a:ext cx="162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Patent</a:t>
            </a:r>
            <a:endParaRPr lang="zh-TW" altLang="en-US" sz="36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23"/>
          <p:cNvSpPr txBox="1"/>
          <p:nvPr/>
        </p:nvSpPr>
        <p:spPr>
          <a:xfrm rot="20526079">
            <a:off x="5922356" y="2455384"/>
            <a:ext cx="30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Industry first</a:t>
            </a:r>
            <a:endParaRPr lang="zh-TW" altLang="en-US" sz="36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文字方塊 24"/>
          <p:cNvSpPr txBox="1"/>
          <p:nvPr/>
        </p:nvSpPr>
        <p:spPr>
          <a:xfrm rot="20526079">
            <a:off x="6086589" y="3400650"/>
            <a:ext cx="306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3600" b="1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Industry first</a:t>
            </a:r>
            <a:endParaRPr lang="zh-TW" altLang="en-US" sz="3600" b="1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文字方塊 25"/>
          <p:cNvSpPr txBox="1"/>
          <p:nvPr/>
        </p:nvSpPr>
        <p:spPr>
          <a:xfrm>
            <a:off x="3969604" y="2618141"/>
            <a:ext cx="96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110723"/>
            <a:ext cx="8805862" cy="661805"/>
          </a:xfrm>
        </p:spPr>
        <p:txBody>
          <a:bodyPr>
            <a:normAutofit/>
          </a:bodyPr>
          <a:lstStyle/>
          <a:p>
            <a:r>
              <a:rPr lang="ru-RU" sz="2300" i="1" dirty="0">
                <a:solidFill>
                  <a:srgbClr val="003F92"/>
                </a:solidFill>
                <a:cs typeface="Arial" panose="020B0604020202020204" pitchFamily="34" charset="0"/>
              </a:rPr>
              <a:t>Интеллектуальное отслеживание</a:t>
            </a:r>
          </a:p>
        </p:txBody>
      </p:sp>
      <p:pic>
        <p:nvPicPr>
          <p:cNvPr id="4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/>
          <a:stretch/>
        </p:blipFill>
        <p:spPr bwMode="auto">
          <a:xfrm>
            <a:off x="1846625" y="1068232"/>
            <a:ext cx="4431420" cy="201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8259" y="1087631"/>
            <a:ext cx="297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TW" sz="1400" dirty="0" smtClean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Интеллектуальное отслеживание</a:t>
            </a:r>
            <a:endParaRPr lang="zh-TW" altLang="en-US" sz="1400" dirty="0"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56" y="2917754"/>
            <a:ext cx="2012318" cy="222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724" y="2721230"/>
            <a:ext cx="1986094" cy="187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4215010" y="3982165"/>
            <a:ext cx="25098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rm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zh-TW" sz="1600" b="1" i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Датчик движения</a:t>
            </a:r>
            <a:endParaRPr lang="en-US" altLang="zh-TW" sz="1600" b="1" i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內容版面配置區 1"/>
          <p:cNvSpPr txBox="1">
            <a:spLocks/>
          </p:cNvSpPr>
          <p:nvPr/>
        </p:nvSpPr>
        <p:spPr bwMode="auto">
          <a:xfrm>
            <a:off x="3947903" y="3328703"/>
            <a:ext cx="2432800" cy="4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normAutofit/>
          </a:bodyPr>
          <a:lstStyle>
            <a:lvl1pPr marL="342718" indent="-34271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1pPr>
            <a:lvl2pPr marL="742557" indent="-285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2pPr>
            <a:lvl3pPr marL="1142395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3pPr>
            <a:lvl4pPr marL="1599353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4pPr>
            <a:lvl5pPr marL="2056311" indent="-22847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j-lt"/>
                <a:ea typeface="微軟正黑體" panose="020B0604030504040204" pitchFamily="34" charset="-120"/>
                <a:cs typeface="+mn-cs"/>
              </a:defRPr>
            </a:lvl5pPr>
            <a:lvl6pPr marL="2513269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226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185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143" indent="-228479" algn="l" defTabSz="9139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zh-TW" sz="1600" b="1" i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Обнаружение лица</a:t>
            </a:r>
            <a:endParaRPr lang="en-US" altLang="zh-TW" sz="1600" b="1" i="1" dirty="0" smtClean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0" name="群組 16"/>
          <p:cNvGrpSpPr/>
          <p:nvPr/>
        </p:nvGrpSpPr>
        <p:grpSpPr>
          <a:xfrm flipV="1">
            <a:off x="2684406" y="3116631"/>
            <a:ext cx="1270701" cy="417847"/>
            <a:chOff x="947720" y="478653"/>
            <a:chExt cx="3911151" cy="790110"/>
          </a:xfrm>
        </p:grpSpPr>
        <p:cxnSp>
          <p:nvCxnSpPr>
            <p:cNvPr id="11" name="直線單箭頭接點 17"/>
            <p:cNvCxnSpPr/>
            <p:nvPr/>
          </p:nvCxnSpPr>
          <p:spPr>
            <a:xfrm flipV="1">
              <a:off x="947720" y="478653"/>
              <a:ext cx="979766" cy="790110"/>
            </a:xfrm>
            <a:prstGeom prst="straightConnector1">
              <a:avLst/>
            </a:prstGeom>
            <a:ln w="12700">
              <a:solidFill>
                <a:srgbClr val="F1810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8"/>
            <p:cNvCxnSpPr/>
            <p:nvPr/>
          </p:nvCxnSpPr>
          <p:spPr>
            <a:xfrm>
              <a:off x="1927484" y="478653"/>
              <a:ext cx="2931387" cy="0"/>
            </a:xfrm>
            <a:prstGeom prst="line">
              <a:avLst/>
            </a:prstGeom>
            <a:ln w="12700">
              <a:solidFill>
                <a:srgbClr val="F18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19"/>
          <p:cNvGrpSpPr/>
          <p:nvPr/>
        </p:nvGrpSpPr>
        <p:grpSpPr>
          <a:xfrm>
            <a:off x="2927607" y="4198189"/>
            <a:ext cx="1214681" cy="630208"/>
            <a:chOff x="947720" y="478653"/>
            <a:chExt cx="3067998" cy="790110"/>
          </a:xfrm>
        </p:grpSpPr>
        <p:cxnSp>
          <p:nvCxnSpPr>
            <p:cNvPr id="14" name="直線單箭頭接點 20"/>
            <p:cNvCxnSpPr/>
            <p:nvPr/>
          </p:nvCxnSpPr>
          <p:spPr>
            <a:xfrm flipV="1">
              <a:off x="947720" y="478653"/>
              <a:ext cx="979766" cy="790110"/>
            </a:xfrm>
            <a:prstGeom prst="straightConnector1">
              <a:avLst/>
            </a:prstGeom>
            <a:ln w="12700">
              <a:solidFill>
                <a:srgbClr val="F1810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21"/>
            <p:cNvCxnSpPr/>
            <p:nvPr/>
          </p:nvCxnSpPr>
          <p:spPr>
            <a:xfrm>
              <a:off x="1927486" y="478653"/>
              <a:ext cx="2088232" cy="0"/>
            </a:xfrm>
            <a:prstGeom prst="line">
              <a:avLst/>
            </a:prstGeom>
            <a:ln w="12700">
              <a:solidFill>
                <a:srgbClr val="F181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38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UTTC_Tele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458</Words>
  <Application>Microsoft Office PowerPoint</Application>
  <PresentationFormat>Экран (16:9)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Calibri</vt:lpstr>
      <vt:lpstr>新細明體</vt:lpstr>
      <vt:lpstr>Wingdings</vt:lpstr>
      <vt:lpstr>UTTC_Televic</vt:lpstr>
      <vt:lpstr>Презентация PowerPoint</vt:lpstr>
      <vt:lpstr>Презентация PowerPoint</vt:lpstr>
      <vt:lpstr>Развитие рынка</vt:lpstr>
      <vt:lpstr>Почему камера слежения?</vt:lpstr>
      <vt:lpstr>Приложение</vt:lpstr>
      <vt:lpstr>Сценарий приложения </vt:lpstr>
      <vt:lpstr>Почему PTC500?</vt:lpstr>
      <vt:lpstr>Три № 1</vt:lpstr>
      <vt:lpstr>Интеллектуальное отслеживание</vt:lpstr>
      <vt:lpstr>30X  увеличение  и 120∘угол охвата </vt:lpstr>
      <vt:lpstr>Решение два в одном </vt:lpstr>
      <vt:lpstr>Удобство </vt:lpstr>
      <vt:lpstr>PTC 500 Обозрение и комплектация </vt:lpstr>
      <vt:lpstr>Преподавательские настройки. Обозрение </vt:lpstr>
      <vt:lpstr>Студенческие настройки. Обозрение </vt:lpstr>
      <vt:lpstr>Презентация PowerPoint</vt:lpstr>
    </vt:vector>
  </TitlesOfParts>
  <Company>1111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11 111</dc:creator>
  <cp:lastModifiedBy>Tadeush Ostrinsky</cp:lastModifiedBy>
  <cp:revision>110</cp:revision>
  <dcterms:created xsi:type="dcterms:W3CDTF">2015-03-12T19:01:45Z</dcterms:created>
  <dcterms:modified xsi:type="dcterms:W3CDTF">2017-04-26T12:55:18Z</dcterms:modified>
</cp:coreProperties>
</file>