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8"/>
  </p:notesMasterIdLst>
  <p:sldIdLst>
    <p:sldId id="259" r:id="rId2"/>
    <p:sldId id="264" r:id="rId3"/>
    <p:sldId id="265" r:id="rId4"/>
    <p:sldId id="275" r:id="rId5"/>
    <p:sldId id="266" r:id="rId6"/>
    <p:sldId id="270" r:id="rId7"/>
    <p:sldId id="263" r:id="rId8"/>
    <p:sldId id="271" r:id="rId9"/>
    <p:sldId id="276" r:id="rId10"/>
    <p:sldId id="262" r:id="rId11"/>
    <p:sldId id="273" r:id="rId12"/>
    <p:sldId id="272" r:id="rId13"/>
    <p:sldId id="279" r:id="rId14"/>
    <p:sldId id="280" r:id="rId15"/>
    <p:sldId id="278" r:id="rId16"/>
    <p:sldId id="258" r:id="rId17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874" y="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2016 Frost &amp; Sullivan survey</a:t>
            </a:r>
          </a:p>
          <a:p>
            <a:pPr>
              <a:defRPr/>
            </a:pPr>
            <a:r>
              <a:rPr lang="en-US" dirty="0"/>
              <a:t>% of USA companies deploy</a:t>
            </a:r>
          </a:p>
        </c:rich>
      </c:tx>
      <c:layout>
        <c:manualLayout>
          <c:xMode val="edge"/>
          <c:yMode val="edge"/>
          <c:x val="0.3343173729724442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92046402337662"/>
          <c:y val="0.38002550359640563"/>
          <c:w val="0.86640220104803589"/>
          <c:h val="0.462311263424256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Sheet1!$B$1:$D$2</c:f>
              <c:strCache>
                <c:ptCount val="3"/>
                <c:pt idx="0">
                  <c:v>web conference</c:v>
                </c:pt>
                <c:pt idx="1">
                  <c:v>audio conference</c:v>
                </c:pt>
                <c:pt idx="2">
                  <c:v>video conference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0.73</c:v>
                </c:pt>
                <c:pt idx="1">
                  <c:v>0.65</c:v>
                </c:pt>
                <c:pt idx="2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BF-4ABD-981D-0EB622C6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711368"/>
        <c:axId val="148713800"/>
      </c:barChart>
      <c:catAx>
        <c:axId val="148711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713800"/>
        <c:crosses val="autoZero"/>
        <c:auto val="1"/>
        <c:lblAlgn val="ctr"/>
        <c:lblOffset val="100"/>
        <c:noMultiLvlLbl val="0"/>
      </c:catAx>
      <c:valAx>
        <c:axId val="148713800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48711368"/>
        <c:crosses val="autoZero"/>
        <c:crossBetween val="between"/>
        <c:majorUnit val="0.2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89A3-509D-4C25-898F-4A640FBC45DE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66ABA-E46A-4B60-9D4E-FEA5E24C40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21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76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1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3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89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1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60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3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39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8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66ABA-E46A-4B60-9D4E-FEA5E24C401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1408511"/>
            <a:ext cx="5562600" cy="2312591"/>
          </a:xfrm>
        </p:spPr>
        <p:txBody>
          <a:bodyPr>
            <a:normAutofit/>
          </a:bodyPr>
          <a:lstStyle>
            <a:lvl1pPr>
              <a:defRPr lang="ru-RU" sz="2800" b="1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1709" y="1408510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3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576" y="1151335"/>
            <a:ext cx="4341812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5576" y="1516064"/>
            <a:ext cx="4341812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300537" cy="36472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064"/>
            <a:ext cx="4300536" cy="30785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19C-E956-0F45-8060-B07566DED2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5577" y="110725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6" y="1152524"/>
            <a:ext cx="8805862" cy="3459165"/>
          </a:xfrm>
        </p:spPr>
        <p:txBody>
          <a:bodyPr/>
          <a:lstStyle>
            <a:lvl4pPr>
              <a:defRPr sz="1000"/>
            </a:lvl4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6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964519DA-5E91-FD48-9926-1C13C828666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577" y="110725"/>
            <a:ext cx="8789986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 marL="0" lvl="0" algn="l" defTabSz="801720" rtl="0" eaLnBrk="1" latinLnBrk="0" hangingPunct="1">
              <a:spcBef>
                <a:spcPct val="0"/>
              </a:spcBef>
              <a:defRPr/>
            </a:pPr>
            <a:r>
              <a:rPr lang="en-US" sz="2800" b="1" smtClean="0">
                <a:solidFill>
                  <a:srgbClr val="C60000"/>
                </a:solidFill>
              </a:rPr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. загол. и тек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3"/>
          <p:cNvSpPr>
            <a:spLocks noGrp="1"/>
          </p:cNvSpPr>
          <p:nvPr>
            <p:ph sz="half" idx="2"/>
          </p:nvPr>
        </p:nvSpPr>
        <p:spPr>
          <a:xfrm>
            <a:off x="5298137" y="2564805"/>
            <a:ext cx="2833854" cy="231259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110613_AVer CIS-PPT-1_三校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741B9D41-CB6E-4889-B960-E03214F74171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13" name="頁尾版面配置區 12"/>
          <p:cNvSpPr>
            <a:spLocks noGrp="1"/>
          </p:cNvSpPr>
          <p:nvPr>
            <p:ph type="ftr" sz="quarter" idx="11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7FA575E8-3E8C-497F-A2FE-28666CF4BA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7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725"/>
            <a:ext cx="8229600" cy="51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801720" rtl="0" eaLnBrk="1" latinLnBrk="0" hangingPunct="1">
              <a:spcBef>
                <a:spcPct val="0"/>
              </a:spcBef>
              <a:buNone/>
              <a:defRPr/>
            </a:pPr>
            <a:r>
              <a:rPr lang="en-US" sz="2800" b="1" dirty="0" smtClean="0">
                <a:solidFill>
                  <a:srgbClr val="C60000"/>
                </a:solidFill>
              </a:rPr>
              <a:t>  </a:t>
            </a:r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Образец текста</a:t>
            </a:r>
          </a:p>
          <a:p>
            <a:pPr lvl="1"/>
            <a:r>
              <a:rPr lang="en-US" dirty="0" smtClean="0"/>
              <a:t>Второй уровень</a:t>
            </a:r>
          </a:p>
          <a:p>
            <a:pPr lvl="2"/>
            <a:r>
              <a:rPr lang="en-US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513137" y="470376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fld id="{DEB2E588-BCAA-034D-9E64-73FA4A62A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9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9" r:id="rId2"/>
    <p:sldLayoutId id="2147483700" r:id="rId3"/>
    <p:sldLayoutId id="2147483704" r:id="rId4"/>
    <p:sldLayoutId id="214748370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algn="l" defTabSz="801720" rtl="0" eaLnBrk="1" latinLnBrk="0" hangingPunct="1">
        <a:spcBef>
          <a:spcPct val="0"/>
        </a:spcBef>
        <a:buNone/>
        <a:defRPr lang="ru-RU" sz="2800" b="1" kern="1200" dirty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uttc.u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&#1061;&#1061;&#1061;&#1061;&#1061;_&#1061;&#1061;&#1061;&#1061;&#1061;&#1061;&#1061;&#1061;@XXXXX.UA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3" Type="http://schemas.openxmlformats.org/officeDocument/2006/relationships/image" Target="../media/image7.jp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i="1" dirty="0" err="1" smtClean="0">
                <a:solidFill>
                  <a:srgbClr val="024490"/>
                </a:solidFill>
              </a:rPr>
              <a:t>A</a:t>
            </a:r>
            <a:r>
              <a:rPr lang="en-US" sz="3600" i="1" dirty="0" err="1">
                <a:solidFill>
                  <a:srgbClr val="024490"/>
                </a:solidFill>
              </a:rPr>
              <a:t>V</a:t>
            </a:r>
            <a:r>
              <a:rPr lang="en-US" sz="3600" i="1" dirty="0" err="1" smtClean="0">
                <a:solidFill>
                  <a:srgbClr val="024490"/>
                </a:solidFill>
              </a:rPr>
              <a:t>er</a:t>
            </a:r>
            <a:r>
              <a:rPr lang="en-US" sz="3600" i="1" dirty="0" smtClean="0">
                <a:solidFill>
                  <a:srgbClr val="024490"/>
                </a:solidFill>
              </a:rPr>
              <a:t> FONE50</a:t>
            </a:r>
            <a:r>
              <a:rPr lang="en-US" sz="3600" i="1" dirty="0">
                <a:solidFill>
                  <a:srgbClr val="024490"/>
                </a:solidFill>
              </a:rPr>
              <a:t/>
            </a:r>
            <a:br>
              <a:rPr lang="en-US" sz="3600" i="1" dirty="0">
                <a:solidFill>
                  <a:srgbClr val="024490"/>
                </a:solidFill>
              </a:rPr>
            </a:br>
            <a:r>
              <a:rPr lang="en-US" sz="3600" i="1" dirty="0">
                <a:solidFill>
                  <a:srgbClr val="024490"/>
                </a:solidFill>
              </a:rPr>
              <a:t>Conference Phone</a:t>
            </a:r>
            <a:endParaRPr lang="ru-RU" sz="3600" i="1" dirty="0">
              <a:solidFill>
                <a:srgbClr val="0244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111709" y="1543872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@uttc.ua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</a:t>
            </a:r>
            <a:r>
              <a:rPr lang="ru-RU" sz="1400" b="0" dirty="0" smtClean="0"/>
              <a:t>0</a:t>
            </a:r>
            <a:r>
              <a:rPr lang="en-US" sz="1400" b="0" dirty="0" smtClean="0"/>
              <a:t>XX XXX XX </a:t>
            </a:r>
            <a:r>
              <a:rPr lang="en-US" sz="1400" b="0" dirty="0" err="1" smtClean="0"/>
              <a:t>XX</a:t>
            </a:r>
            <a:r>
              <a:rPr lang="ru-RU" sz="1400" b="0" dirty="0" smtClean="0"/>
              <a:t> </a:t>
            </a:r>
            <a:r>
              <a:rPr lang="ru-RU" sz="1400" b="0" dirty="0"/>
              <a:t>ext.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XX</a:t>
            </a:r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</a:t>
            </a:r>
            <a:r>
              <a:rPr lang="en-US" sz="1400" b="0" dirty="0" err="1"/>
              <a:t>www.uttc.ua</a:t>
            </a:r>
            <a:endParaRPr lang="ru-RU" sz="1400" b="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52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260" y="406400"/>
            <a:ext cx="8877618" cy="500380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Эхо</a:t>
            </a:r>
            <a:r>
              <a:rPr lang="en-US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подавление</a:t>
            </a:r>
            <a: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25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5" y="1041400"/>
            <a:ext cx="355372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40400" y="1214178"/>
            <a:ext cx="41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Arial" panose="020B0604020202020204" pitchFamily="34" charset="0"/>
              </a:rPr>
              <a:t>Длинное эхо </a:t>
            </a:r>
            <a:r>
              <a:rPr lang="ru-RU" sz="1600" dirty="0">
                <a:cs typeface="Arial" panose="020B0604020202020204" pitchFamily="34" charset="0"/>
              </a:rPr>
              <a:t>и реверберация </a:t>
            </a:r>
            <a:r>
              <a:rPr lang="ru-RU" sz="1600" dirty="0" smtClean="0">
                <a:cs typeface="Arial" panose="020B0604020202020204" pitchFamily="34" charset="0"/>
              </a:rPr>
              <a:t>представляют сложности для качественного воспроизведения звука 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7" y="2465090"/>
            <a:ext cx="4106738" cy="156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6536" y="365759"/>
            <a:ext cx="8805862" cy="573691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Глубокое шумоподавление</a:t>
            </a:r>
            <a: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25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3" r="-4459" b="11398"/>
          <a:stretch/>
        </p:blipFill>
        <p:spPr bwMode="auto">
          <a:xfrm>
            <a:off x="0" y="826351"/>
            <a:ext cx="1563640" cy="97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 result for keyboard typing meeting ro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" y="2020298"/>
            <a:ext cx="1463704" cy="10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58"/>
          <a:stretch/>
        </p:blipFill>
        <p:spPr bwMode="auto">
          <a:xfrm>
            <a:off x="63109" y="3268653"/>
            <a:ext cx="1541054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8334" y="1028609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  <a:cs typeface="Arial" panose="020B0604020202020204" pitchFamily="34" charset="0"/>
              </a:rPr>
              <a:t>Вентиляция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8334" y="2331720"/>
            <a:ext cx="1309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  <a:cs typeface="Arial" panose="020B0604020202020204" pitchFamily="34" charset="0"/>
              </a:rPr>
              <a:t>Клавиатура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0561" y="3568037"/>
            <a:ext cx="865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  <a:cs typeface="Arial" panose="020B0604020202020204" pitchFamily="34" charset="0"/>
              </a:rPr>
              <a:t>Бумага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89438" y="971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454275" algn="l"/>
                <a:tab pos="5540375" algn="l"/>
              </a:tabLst>
            </a:pPr>
            <a:r>
              <a:rPr lang="ru-RU" dirty="0">
                <a:latin typeface="+mj-lt"/>
                <a:cs typeface="Arial" panose="020B0604020202020204" pitchFamily="34" charset="0"/>
              </a:rPr>
              <a:t>Посторонние источники шума влияют на эффективность совещаний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65" y="1648932"/>
            <a:ext cx="4902419" cy="3239442"/>
          </a:xfrm>
          <a:prstGeom prst="rect">
            <a:avLst/>
          </a:prstGeom>
        </p:spPr>
      </p:pic>
      <p:sp>
        <p:nvSpPr>
          <p:cNvPr id="14" name="等腰三角形 8"/>
          <p:cNvSpPr/>
          <p:nvPr/>
        </p:nvSpPr>
        <p:spPr>
          <a:xfrm rot="5400000">
            <a:off x="3924220" y="2379317"/>
            <a:ext cx="437923" cy="231521"/>
          </a:xfrm>
          <a:prstGeom prst="triangle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9881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991922"/>
            <a:ext cx="8463280" cy="110429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0" dirty="0">
                <a:cs typeface="Arial" panose="020B0604020202020204" pitchFamily="34" charset="0"/>
              </a:rPr>
              <a:t>Громкоговоритель FONE50 сочетает в себе 10 Вт динамик и 3 встроенных направленного микрофона, и может быть </a:t>
            </a:r>
            <a:r>
              <a:rPr lang="ru-RU" sz="1600" b="0" dirty="0" smtClean="0">
                <a:cs typeface="Arial" panose="020B0604020202020204" pitchFamily="34" charset="0"/>
              </a:rPr>
              <a:t>расширен  </a:t>
            </a:r>
            <a:r>
              <a:rPr lang="ru-RU" sz="1600" b="0" dirty="0">
                <a:cs typeface="Arial" panose="020B0604020202020204" pitchFamily="34" charset="0"/>
              </a:rPr>
              <a:t>до 4 микрофонов для больших </a:t>
            </a:r>
            <a:r>
              <a:rPr lang="ru-RU" sz="1600" b="0" dirty="0" smtClean="0">
                <a:cs typeface="Arial" panose="020B0604020202020204" pitchFamily="34" charset="0"/>
              </a:rPr>
              <a:t>комнат.</a:t>
            </a:r>
            <a:endParaRPr lang="en-US" sz="1600" b="0" dirty="0" smtClean="0"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1600" b="0" dirty="0" smtClean="0">
                <a:cs typeface="Arial" panose="020B0604020202020204" pitchFamily="34" charset="0"/>
              </a:rPr>
              <a:t>Каждый </a:t>
            </a:r>
            <a:r>
              <a:rPr lang="ru-RU" sz="1600" b="0" dirty="0">
                <a:cs typeface="Arial" panose="020B0604020202020204" pitchFamily="34" charset="0"/>
              </a:rPr>
              <a:t>из них может быть индивидуально отключен</a:t>
            </a:r>
            <a:endParaRPr lang="en-US" sz="1600" b="0" dirty="0">
              <a:cs typeface="Arial" panose="020B0604020202020204" pitchFamily="34" charset="0"/>
            </a:endParaRPr>
          </a:p>
          <a:p>
            <a:pPr algn="ctr"/>
            <a:endParaRPr lang="ru-RU" sz="24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5260" y="581065"/>
            <a:ext cx="8886031" cy="539075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Дополнительные микрофоны</a:t>
            </a:r>
            <a: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25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" y="2096217"/>
            <a:ext cx="4342458" cy="28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4471" y="866079"/>
            <a:ext cx="7214716" cy="676923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latin typeface="+mj-lt"/>
                <a:cs typeface="Arial" panose="020B0604020202020204" pitchFamily="34" charset="0"/>
              </a:rPr>
              <a:t>FONE50 предлагает дополнительное потолочное крепление, </a:t>
            </a:r>
            <a:r>
              <a:rPr lang="ru-RU" sz="1600" b="0" dirty="0" smtClean="0">
                <a:latin typeface="+mj-lt"/>
                <a:cs typeface="Arial" panose="020B0604020202020204" pitchFamily="34" charset="0"/>
              </a:rPr>
              <a:t>решает проблему нагромождения кабелей </a:t>
            </a:r>
            <a:r>
              <a:rPr lang="ru-RU" sz="1600" b="0" dirty="0">
                <a:latin typeface="+mj-lt"/>
                <a:cs typeface="Arial" panose="020B0604020202020204" pitchFamily="34" charset="0"/>
              </a:rPr>
              <a:t>на столе для конференций</a:t>
            </a:r>
            <a:endParaRPr lang="en-US" sz="1600" b="0" dirty="0">
              <a:latin typeface="+mj-lt"/>
              <a:cs typeface="Arial" panose="020B0604020202020204" pitchFamily="34" charset="0"/>
            </a:endParaRPr>
          </a:p>
          <a:p>
            <a:pPr algn="ctr"/>
            <a:endParaRPr lang="ru-RU" sz="2400" b="0" dirty="0">
              <a:latin typeface="+mj-lt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283682"/>
            <a:ext cx="8652435" cy="859317"/>
          </a:xfrm>
        </p:spPr>
        <p:txBody>
          <a:bodyPr>
            <a:noAutofit/>
          </a:bodyPr>
          <a:lstStyle/>
          <a:p>
            <a:r>
              <a:rPr lang="en-US" sz="25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2300" i="1" dirty="0">
                <a:solidFill>
                  <a:srgbClr val="024490"/>
                </a:solidFill>
              </a:rPr>
              <a:t>Потолочное </a:t>
            </a:r>
            <a:r>
              <a:rPr lang="ru-RU" sz="2300" i="1" dirty="0">
                <a:solidFill>
                  <a:srgbClr val="024490"/>
                </a:solidFill>
              </a:rPr>
              <a:t>крепление - </a:t>
            </a:r>
            <a:r>
              <a:rPr lang="ru-RU" sz="2300" i="1" dirty="0">
                <a:solidFill>
                  <a:srgbClr val="024490"/>
                </a:solidFill>
              </a:rPr>
              <a:t>отсутствие </a:t>
            </a:r>
            <a:r>
              <a:rPr lang="ru-RU" sz="2300" i="1" dirty="0">
                <a:solidFill>
                  <a:srgbClr val="024490"/>
                </a:solidFill>
              </a:rPr>
              <a:t>кабелей на столе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\\da00001955\08-圖庫\14_Space Office\22403506_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" t="8692" r="-118" b="-4946"/>
          <a:stretch/>
        </p:blipFill>
        <p:spPr bwMode="auto">
          <a:xfrm>
            <a:off x="2082800" y="1687278"/>
            <a:ext cx="4858666" cy="35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82869" y="1687278"/>
            <a:ext cx="730212" cy="2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642" y="964643"/>
            <a:ext cx="7214716" cy="64085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/>
              <a:t>FONE50 предлагает инструмент автоматической настройки и</a:t>
            </a:r>
            <a:r>
              <a:rPr lang="ru-RU" sz="1600" b="0" dirty="0" smtClean="0"/>
              <a:t> </a:t>
            </a:r>
            <a:r>
              <a:rPr lang="ru-RU" sz="1600" b="0" dirty="0"/>
              <a:t>оптимизации обработки голоса для </a:t>
            </a:r>
            <a:r>
              <a:rPr lang="ru-RU" sz="1600" b="0" dirty="0" smtClean="0"/>
              <a:t>ваших уникальных условий</a:t>
            </a:r>
            <a:endParaRPr lang="ru-RU" sz="16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28262"/>
            <a:ext cx="4446106" cy="594697"/>
          </a:xfrm>
        </p:spPr>
        <p:txBody>
          <a:bodyPr>
            <a:noAutofit/>
          </a:bodyPr>
          <a:lstStyle/>
          <a:p>
            <a:pPr algn="ctr"/>
            <a:r>
              <a:rPr lang="en-US" sz="25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sz="2300" i="1" dirty="0">
                <a:solidFill>
                  <a:srgbClr val="024490"/>
                </a:solidFill>
              </a:rPr>
              <a:t>Автоматические</a:t>
            </a:r>
            <a:r>
              <a:rPr lang="uk-UA" sz="2300" i="1" dirty="0">
                <a:solidFill>
                  <a:srgbClr val="024490"/>
                </a:solidFill>
              </a:rPr>
              <a:t> </a:t>
            </a:r>
            <a:r>
              <a:rPr lang="uk-UA" sz="2300" i="1" dirty="0">
                <a:solidFill>
                  <a:srgbClr val="024490"/>
                </a:solidFill>
              </a:rPr>
              <a:t>настройки</a:t>
            </a:r>
            <a:r>
              <a:rPr lang="en-US" sz="2300" i="1" dirty="0">
                <a:solidFill>
                  <a:srgbClr val="024490"/>
                </a:solidFill>
              </a:rPr>
              <a:t/>
            </a:r>
            <a:br>
              <a:rPr lang="en-US" sz="2300" i="1" dirty="0">
                <a:solidFill>
                  <a:srgbClr val="024490"/>
                </a:solidFill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Picture 2" descr="Z:\AVI\SIU\Marketing&amp;Sales Div\PMK Dept\_Secret_\★PMK only★\02.product related\FONE50\Product pics\web page_USP\us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19" y="1605500"/>
            <a:ext cx="5187600" cy="34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4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210" y="1155561"/>
            <a:ext cx="7214716" cy="3355644"/>
          </a:xfrm>
        </p:spPr>
        <p:txBody>
          <a:bodyPr>
            <a:normAutofit fontScale="85000" lnSpcReduction="10000"/>
          </a:bodyPr>
          <a:lstStyle/>
          <a:p>
            <a:r>
              <a:rPr lang="ru-RU" sz="2400" b="0" dirty="0">
                <a:cs typeface="Arial" panose="020B0604020202020204" pitchFamily="34" charset="0"/>
              </a:rPr>
              <a:t>«</a:t>
            </a:r>
            <a:r>
              <a:rPr lang="ru-RU" sz="2400" b="0" dirty="0" err="1">
                <a:cs typeface="Arial" panose="020B0604020202020204" pitchFamily="34" charset="0"/>
              </a:rPr>
              <a:t>ZDNet</a:t>
            </a:r>
            <a:r>
              <a:rPr lang="ru-RU" sz="2400" b="0" dirty="0">
                <a:cs typeface="Arial" panose="020B0604020202020204" pitchFamily="34" charset="0"/>
              </a:rPr>
              <a:t> </a:t>
            </a:r>
            <a:r>
              <a:rPr lang="ru-RU" sz="2400" b="0" dirty="0" smtClean="0">
                <a:cs typeface="Arial" panose="020B0604020202020204" pitchFamily="34" charset="0"/>
              </a:rPr>
              <a:t>дала </a:t>
            </a:r>
            <a:r>
              <a:rPr lang="ru-RU" sz="2400" b="0" dirty="0">
                <a:cs typeface="Arial" panose="020B0604020202020204" pitchFamily="34" charset="0"/>
              </a:rPr>
              <a:t>VC520 </a:t>
            </a:r>
            <a:r>
              <a:rPr lang="ru-RU" sz="2400" b="0" dirty="0" smtClean="0">
                <a:cs typeface="Arial" panose="020B0604020202020204" pitchFamily="34" charset="0"/>
              </a:rPr>
              <a:t>оценку 9.0 </a:t>
            </a:r>
            <a:r>
              <a:rPr lang="ru-RU" sz="2400" b="0" dirty="0">
                <a:cs typeface="Arial" panose="020B0604020202020204" pitchFamily="34" charset="0"/>
              </a:rPr>
              <a:t>из 10.0 </a:t>
            </a:r>
            <a:r>
              <a:rPr lang="ru-RU" sz="2400" b="0" dirty="0" smtClean="0">
                <a:cs typeface="Arial" panose="020B0604020202020204" pitchFamily="34" charset="0"/>
              </a:rPr>
              <a:t>в престижном рейтинге  видеоконференций </a:t>
            </a:r>
            <a:r>
              <a:rPr lang="ru-RU" sz="2400" b="0" dirty="0">
                <a:cs typeface="Arial" panose="020B0604020202020204" pitchFamily="34" charset="0"/>
              </a:rPr>
              <a:t>корпоративного класса для малых и средних предприятий» - 21 июля 2015 г.</a:t>
            </a:r>
            <a:endParaRPr lang="en-US" sz="2400" b="0" dirty="0">
              <a:cs typeface="Arial" panose="020B0604020202020204" pitchFamily="34" charset="0"/>
            </a:endParaRPr>
          </a:p>
          <a:p>
            <a:endParaRPr lang="en-US" sz="2400" b="0" dirty="0">
              <a:cs typeface="Arial" panose="020B0604020202020204" pitchFamily="34" charset="0"/>
            </a:endParaRPr>
          </a:p>
          <a:p>
            <a:r>
              <a:rPr lang="ru-RU" altLang="zh-TW" sz="2400" b="0" dirty="0">
                <a:cs typeface="Arial" panose="020B0604020202020204" pitchFamily="34" charset="0"/>
              </a:rPr>
              <a:t>«Из четырех комплектов видео, на которые я смотрел, у </a:t>
            </a:r>
            <a:r>
              <a:rPr lang="ru-RU" altLang="zh-TW" sz="2400" b="0" dirty="0" err="1">
                <a:cs typeface="Arial" panose="020B0604020202020204" pitchFamily="34" charset="0"/>
              </a:rPr>
              <a:t>AVer</a:t>
            </a:r>
            <a:r>
              <a:rPr lang="ru-RU" altLang="zh-TW" sz="2400" b="0" dirty="0">
                <a:cs typeface="Arial" panose="020B0604020202020204" pitchFamily="34" charset="0"/>
              </a:rPr>
              <a:t> было лучшее качество звука и видео с плавной трансляцией и резким фокусом, который конкурировал с камерами, стоимость которых в три </a:t>
            </a:r>
            <a:r>
              <a:rPr lang="ru-RU" altLang="zh-TW" sz="2400" b="0" dirty="0" smtClean="0">
                <a:cs typeface="Arial" panose="020B0604020202020204" pitchFamily="34" charset="0"/>
              </a:rPr>
              <a:t>раза </a:t>
            </a:r>
            <a:r>
              <a:rPr lang="ru-RU" altLang="zh-TW" sz="2400" b="0" dirty="0">
                <a:cs typeface="Arial" panose="020B0604020202020204" pitchFamily="34" charset="0"/>
              </a:rPr>
              <a:t>больше». - 27 июля 2015 г</a:t>
            </a:r>
            <a:r>
              <a:rPr lang="ru-RU" altLang="zh-TW" sz="2400" b="0" dirty="0" smtClean="0">
                <a:cs typeface="Arial" panose="020B0604020202020204" pitchFamily="34" charset="0"/>
              </a:rPr>
              <a:t>.</a:t>
            </a:r>
          </a:p>
          <a:p>
            <a:endParaRPr lang="en-US" altLang="zh-TW" sz="2400" b="0" dirty="0" smtClean="0">
              <a:cs typeface="Arial" panose="020B0604020202020204" pitchFamily="34" charset="0"/>
            </a:endParaRPr>
          </a:p>
          <a:p>
            <a:r>
              <a:rPr lang="ru-RU" altLang="zh-TW" sz="2100" b="0" dirty="0" smtClean="0">
                <a:cs typeface="Arial" panose="020B0604020202020204" pitchFamily="34" charset="0"/>
              </a:rPr>
              <a:t>«</a:t>
            </a:r>
            <a:r>
              <a:rPr lang="ru-RU" altLang="zh-TW" sz="2100" b="0" dirty="0">
                <a:cs typeface="Arial" panose="020B0604020202020204" pitchFamily="34" charset="0"/>
              </a:rPr>
              <a:t>При цене менее $ 1000 этот продукт выделяется среди других </a:t>
            </a:r>
            <a:r>
              <a:rPr lang="ru-RU" altLang="zh-TW" sz="2100" b="0" dirty="0" smtClean="0">
                <a:cs typeface="Arial" panose="020B0604020202020204" pitchFamily="34" charset="0"/>
              </a:rPr>
              <a:t>продуктов из-за </a:t>
            </a:r>
            <a:r>
              <a:rPr lang="ru-RU" altLang="zh-TW" sz="2100" b="0" dirty="0">
                <a:cs typeface="Arial" panose="020B0604020202020204" pitchFamily="34" charset="0"/>
              </a:rPr>
              <a:t>возможностей </a:t>
            </a:r>
            <a:r>
              <a:rPr lang="ru-RU" altLang="zh-TW" sz="2100" b="0" dirty="0" err="1">
                <a:cs typeface="Arial" panose="020B0604020202020204" pitchFamily="34" charset="0"/>
              </a:rPr>
              <a:t>plug</a:t>
            </a:r>
            <a:r>
              <a:rPr lang="ru-RU" altLang="zh-TW" sz="2100" b="0" dirty="0">
                <a:cs typeface="Arial" panose="020B0604020202020204" pitchFamily="34" charset="0"/>
              </a:rPr>
              <a:t>-n-</a:t>
            </a:r>
            <a:r>
              <a:rPr lang="ru-RU" altLang="zh-TW" sz="2100" b="0" dirty="0" err="1">
                <a:cs typeface="Arial" panose="020B0604020202020204" pitchFamily="34" charset="0"/>
              </a:rPr>
              <a:t>play</a:t>
            </a:r>
            <a:r>
              <a:rPr lang="ru-RU" altLang="zh-TW" sz="2100" b="0" dirty="0">
                <a:cs typeface="Arial" panose="020B0604020202020204" pitchFamily="34" charset="0"/>
              </a:rPr>
              <a:t>» - 15 июня 2015 г.</a:t>
            </a:r>
            <a:endParaRPr lang="en-US" altLang="zh-TW" sz="2100" b="0" dirty="0">
              <a:cs typeface="Arial" panose="020B0604020202020204" pitchFamily="34" charset="0"/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2880" y="498088"/>
            <a:ext cx="8869998" cy="657473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Что говорят рецензенты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4" descr="http://static1.squarespace.com/static/54deaffce4b0b72929bbacfc/5521a0d6e4b066108819248d/5521a0d6e4b0661088192497/1428266623340/zdnet-logo.png?format=300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70" y="1833075"/>
            <a:ext cx="583944" cy="4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3" y="3386505"/>
            <a:ext cx="1143786" cy="2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cascade.madmimi.com/logos/0003/6299/logo_500px_14081545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743" y="4462905"/>
            <a:ext cx="1365771" cy="2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/>
          </p:cNvSpPr>
          <p:nvPr>
            <p:ph sz="half" idx="2"/>
          </p:nvPr>
        </p:nvSpPr>
        <p:spPr>
          <a:xfrm>
            <a:off x="5257795" y="2299383"/>
            <a:ext cx="2833854" cy="2058496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tx1"/>
                </a:solidFill>
              </a:rPr>
              <a:t>Ф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И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r>
              <a:rPr lang="ru-RU" sz="1400" dirty="0">
                <a:solidFill>
                  <a:schemeClr val="tx1"/>
                </a:solidFill>
              </a:rPr>
              <a:t> докладчика</a:t>
            </a:r>
            <a:endParaRPr lang="en-US" sz="1400" b="0" dirty="0"/>
          </a:p>
          <a:p>
            <a:pPr algn="r"/>
            <a:r>
              <a:rPr lang="ru-RU" sz="1400" b="0" dirty="0"/>
              <a:t>Должность</a:t>
            </a:r>
          </a:p>
          <a:p>
            <a:pPr algn="r"/>
            <a:endParaRPr lang="ru-RU" sz="1400" b="0" dirty="0"/>
          </a:p>
          <a:p>
            <a:pPr algn="r"/>
            <a:r>
              <a:rPr lang="ru-RU" sz="1400" b="0" dirty="0">
                <a:hlinkClick r:id="rId3"/>
              </a:rPr>
              <a:t>ХХХХХ</a:t>
            </a:r>
            <a:r>
              <a:rPr lang="en-US" sz="1400" b="0" dirty="0">
                <a:hlinkClick r:id="rId3"/>
              </a:rPr>
              <a:t>_</a:t>
            </a:r>
            <a:r>
              <a:rPr lang="ru-RU" sz="1400" b="0" dirty="0">
                <a:hlinkClick r:id="rId3"/>
              </a:rPr>
              <a:t>ХХХХХХХХ</a:t>
            </a:r>
            <a:r>
              <a:rPr lang="en-US" sz="1400" b="0" dirty="0">
                <a:hlinkClick r:id="rId3"/>
              </a:rPr>
              <a:t>@XXXXX.UA</a:t>
            </a:r>
            <a:endParaRPr lang="en-US" sz="1400" b="0" dirty="0"/>
          </a:p>
          <a:p>
            <a:pPr algn="r"/>
            <a:r>
              <a:rPr lang="ru-RU" sz="1400" b="0" dirty="0"/>
              <a:t>тел.: +38</a:t>
            </a:r>
            <a:r>
              <a:rPr lang="en-US" sz="1400" b="0" dirty="0"/>
              <a:t> XXX </a:t>
            </a:r>
            <a:r>
              <a:rPr lang="en-US" sz="1400" b="0" dirty="0" err="1"/>
              <a:t>XXX</a:t>
            </a:r>
            <a:r>
              <a:rPr lang="en-US" sz="1400" b="0" dirty="0"/>
              <a:t> XX </a:t>
            </a:r>
            <a:r>
              <a:rPr lang="en-US" sz="1400" b="0" dirty="0" err="1"/>
              <a:t>XX</a:t>
            </a:r>
            <a:r>
              <a:rPr lang="ru-RU" sz="1400" b="0" dirty="0"/>
              <a:t> </a:t>
            </a:r>
            <a:r>
              <a:rPr lang="ru-RU" sz="1400" b="0" dirty="0" err="1"/>
              <a:t>ext</a:t>
            </a:r>
            <a:r>
              <a:rPr lang="ru-RU" sz="1400" b="0" dirty="0"/>
              <a:t>. ХХХ</a:t>
            </a:r>
            <a:endParaRPr lang="en-US" sz="1400" b="0" dirty="0"/>
          </a:p>
          <a:p>
            <a:pPr algn="r"/>
            <a:r>
              <a:rPr lang="ru-RU" sz="1400" b="0" dirty="0"/>
              <a:t>моб.</a:t>
            </a:r>
            <a:r>
              <a:rPr lang="en-US" sz="1400" b="0" dirty="0"/>
              <a:t>: +38 0XX XXX XX </a:t>
            </a:r>
            <a:r>
              <a:rPr lang="en-US" sz="1400" b="0" dirty="0" err="1"/>
              <a:t>XX</a:t>
            </a:r>
            <a:endParaRPr lang="en-US" sz="1400" b="0" dirty="0"/>
          </a:p>
          <a:p>
            <a:pPr algn="r"/>
            <a:r>
              <a:rPr lang="en-US" sz="1400" b="0" dirty="0"/>
              <a:t>Skype: </a:t>
            </a:r>
            <a:r>
              <a:rPr lang="ru-RU" sz="1400" b="0" dirty="0"/>
              <a:t>ХХХХХХХХХХХХ </a:t>
            </a:r>
            <a:endParaRPr lang="en-US" sz="1400" b="0" dirty="0"/>
          </a:p>
          <a:p>
            <a:pPr algn="r"/>
            <a:r>
              <a:rPr lang="en-US" sz="1400" b="0" dirty="0"/>
              <a:t>URL: www.XXXX.ua</a:t>
            </a:r>
            <a:endParaRPr lang="ru-RU" sz="1400" b="0" dirty="0"/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08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44958" y="1977684"/>
            <a:ext cx="5339306" cy="10801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prstClr val="white"/>
                </a:solidFill>
                <a:cs typeface="Arial" panose="020B0604020202020204" pitchFamily="34" charset="0"/>
              </a:rPr>
              <a:t>AVer FONE50</a:t>
            </a:r>
          </a:p>
          <a:p>
            <a:pPr>
              <a:defRPr/>
            </a:pPr>
            <a:r>
              <a:rPr lang="en-US" sz="3600" b="1" dirty="0">
                <a:solidFill>
                  <a:prstClr val="white"/>
                </a:solidFill>
                <a:cs typeface="Arial" panose="020B0604020202020204" pitchFamily="34" charset="0"/>
              </a:rPr>
              <a:t>Conference Phone</a:t>
            </a:r>
          </a:p>
          <a:p>
            <a:pPr>
              <a:defRPr/>
            </a:pPr>
            <a:r>
              <a:rPr lang="en-US" sz="3600" b="1" dirty="0">
                <a:solidFill>
                  <a:prstClr val="white"/>
                </a:solidFill>
                <a:cs typeface="Arial" panose="020B0604020202020204" pitchFamily="34" charset="0"/>
              </a:rPr>
              <a:t>Sales Kit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489852"/>
            <a:ext cx="2018249" cy="131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5576" y="273533"/>
            <a:ext cx="8805861" cy="366154"/>
          </a:xfrm>
        </p:spPr>
        <p:txBody>
          <a:bodyPr>
            <a:normAutofit fontScale="90000"/>
          </a:bodyPr>
          <a:lstStyle/>
          <a:p>
            <a:r>
              <a:rPr lang="ru-RU" sz="2500" i="1" dirty="0">
                <a:solidFill>
                  <a:srgbClr val="024490"/>
                </a:solidFill>
              </a:rPr>
              <a:t>Почему</a:t>
            </a:r>
            <a:r>
              <a:rPr lang="ru-RU" sz="25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i="1" dirty="0">
                <a:solidFill>
                  <a:srgbClr val="024490"/>
                </a:solidFill>
              </a:rPr>
              <a:t>USB </a:t>
            </a:r>
            <a:r>
              <a:rPr lang="uk-UA" sz="2600" i="1" dirty="0" err="1">
                <a:solidFill>
                  <a:srgbClr val="024490"/>
                </a:solidFill>
              </a:rPr>
              <a:t>спикерфон</a:t>
            </a:r>
            <a:endParaRPr lang="ru-RU" sz="2600" i="1" dirty="0">
              <a:solidFill>
                <a:srgbClr val="02449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6" y="876242"/>
            <a:ext cx="88058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600" dirty="0">
                <a:cs typeface="Arial" panose="020B0604020202020204" pitchFamily="34" charset="0"/>
              </a:rPr>
              <a:t>Большинство конференций </a:t>
            </a:r>
            <a:r>
              <a:rPr lang="ru-RU" sz="1600" dirty="0" smtClean="0">
                <a:cs typeface="Arial" panose="020B0604020202020204" pitchFamily="34" charset="0"/>
              </a:rPr>
              <a:t>собирают </a:t>
            </a:r>
            <a:r>
              <a:rPr lang="ru-RU" sz="1600" dirty="0">
                <a:cs typeface="Arial" panose="020B0604020202020204" pitchFamily="34" charset="0"/>
              </a:rPr>
              <a:t>людей в залах заседаний (BYOD или выделенный ПК)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600" dirty="0" smtClean="0">
                <a:cs typeface="Arial" panose="020B0604020202020204" pitchFamily="34" charset="0"/>
              </a:rPr>
              <a:t>Качественный </a:t>
            </a:r>
            <a:r>
              <a:rPr lang="ru-RU" sz="1600" dirty="0">
                <a:cs typeface="Arial" panose="020B0604020202020204" pitchFamily="34" charset="0"/>
              </a:rPr>
              <a:t>звук необходим для того, чтобы все </a:t>
            </a:r>
            <a:r>
              <a:rPr lang="ru-RU" sz="1600" dirty="0" smtClean="0">
                <a:cs typeface="Arial" panose="020B0604020202020204" pitchFamily="34" charset="0"/>
              </a:rPr>
              <a:t>участники конференции </a:t>
            </a:r>
            <a:r>
              <a:rPr lang="ru-RU" sz="1600" dirty="0">
                <a:cs typeface="Arial" panose="020B0604020202020204" pitchFamily="34" charset="0"/>
              </a:rPr>
              <a:t>могли слышать и быть услышанными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Blip>
                <a:blip r:embed="rId3"/>
              </a:buBlip>
            </a:pPr>
            <a:r>
              <a:rPr lang="ru-RU" sz="1600" dirty="0">
                <a:cs typeface="Arial" panose="020B0604020202020204" pitchFamily="34" charset="0"/>
              </a:rPr>
              <a:t>К 2020 году 50% конференц-залов будут подключены к видео (</a:t>
            </a:r>
            <a:r>
              <a:rPr lang="ru-RU" sz="1600" dirty="0" err="1">
                <a:cs typeface="Arial" panose="020B0604020202020204" pitchFamily="34" charset="0"/>
              </a:rPr>
              <a:t>Aragon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r>
              <a:rPr lang="ru-RU" sz="1600" dirty="0" err="1">
                <a:cs typeface="Arial" panose="020B0604020202020204" pitchFamily="34" charset="0"/>
              </a:rPr>
              <a:t>Research</a:t>
            </a:r>
            <a:r>
              <a:rPr lang="ru-RU" sz="1600" dirty="0">
                <a:cs typeface="Arial" panose="020B0604020202020204" pitchFamily="34" charset="0"/>
              </a:rPr>
              <a:t> 2016)</a:t>
            </a:r>
            <a:endParaRPr lang="en-US" sz="1600" dirty="0">
              <a:cs typeface="Arial" panose="020B0604020202020204" pitchFamily="34" charset="0"/>
            </a:endParaRPr>
          </a:p>
        </p:txBody>
      </p:sp>
      <p:graphicFrame>
        <p:nvGraphicFramePr>
          <p:cNvPr id="5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642257"/>
              </p:ext>
            </p:extLst>
          </p:nvPr>
        </p:nvGraphicFramePr>
        <p:xfrm>
          <a:off x="1688123" y="2343904"/>
          <a:ext cx="5563168" cy="250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5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642" y="1033641"/>
            <a:ext cx="7214716" cy="3355644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/>
              <a:t>USB </a:t>
            </a:r>
            <a:r>
              <a:rPr lang="ru-RU" sz="2000" b="0" dirty="0" err="1"/>
              <a:t>plug</a:t>
            </a:r>
            <a:r>
              <a:rPr lang="ru-RU" sz="2000" b="0" dirty="0"/>
              <a:t>-n-</a:t>
            </a:r>
            <a:r>
              <a:rPr lang="ru-RU" sz="2000" b="0" dirty="0" err="1"/>
              <a:t>play</a:t>
            </a:r>
            <a:r>
              <a:rPr lang="ru-RU" sz="2000" b="0" dirty="0"/>
              <a:t> </a:t>
            </a:r>
            <a:r>
              <a:rPr lang="ru-RU" sz="2000" b="0" dirty="0" smtClean="0"/>
              <a:t>спикерфон корпоративного класса для средних и малых конференц-комнат</a:t>
            </a:r>
            <a:endParaRPr lang="ru-RU" sz="2000" b="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0"/>
            <a:ext cx="8991599" cy="911721"/>
          </a:xfrm>
        </p:spPr>
        <p:txBody>
          <a:bodyPr>
            <a:noAutofit/>
          </a:bodyPr>
          <a:lstStyle/>
          <a:p>
            <a:r>
              <a:rPr lang="uk-UA" sz="2300" i="1" dirty="0" err="1">
                <a:solidFill>
                  <a:srgbClr val="024490"/>
                </a:solidFill>
              </a:rPr>
              <a:t>Что</a:t>
            </a:r>
            <a:r>
              <a:rPr lang="uk-UA" sz="2300" i="1" dirty="0">
                <a:solidFill>
                  <a:srgbClr val="024490"/>
                </a:solidFill>
              </a:rPr>
              <a:t> </a:t>
            </a:r>
            <a:r>
              <a:rPr lang="uk-UA" sz="2300" i="1" dirty="0" err="1">
                <a:solidFill>
                  <a:srgbClr val="024490"/>
                </a:solidFill>
              </a:rPr>
              <a:t>собой</a:t>
            </a:r>
            <a:r>
              <a:rPr lang="uk-UA" sz="2300" i="1" dirty="0">
                <a:solidFill>
                  <a:srgbClr val="024490"/>
                </a:solidFill>
              </a:rPr>
              <a:t> </a:t>
            </a:r>
            <a:r>
              <a:rPr lang="ru-RU" sz="2300" i="1" dirty="0">
                <a:solidFill>
                  <a:srgbClr val="024490"/>
                </a:solidFill>
              </a:rPr>
              <a:t>представляет</a:t>
            </a:r>
            <a:r>
              <a:rPr lang="en-US" sz="2300" i="1" dirty="0">
                <a:solidFill>
                  <a:srgbClr val="024490"/>
                </a:solidFill>
              </a:rPr>
              <a:t> FONE50</a:t>
            </a:r>
            <a:endParaRPr lang="ru-RU" sz="2300" i="1" dirty="0">
              <a:solidFill>
                <a:srgbClr val="024490"/>
              </a:solidFill>
            </a:endParaRPr>
          </a:p>
        </p:txBody>
      </p:sp>
      <p:pic>
        <p:nvPicPr>
          <p:cNvPr id="11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525"/>
            <a:ext cx="9144000" cy="2602523"/>
          </a:xfrm>
          <a:prstGeom prst="rect">
            <a:avLst/>
          </a:prstGeom>
        </p:spPr>
      </p:pic>
      <p:pic>
        <p:nvPicPr>
          <p:cNvPr id="12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66" y="2449274"/>
            <a:ext cx="3168352" cy="20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210" y="816877"/>
            <a:ext cx="7214716" cy="4207299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  <a:buBlip>
                <a:blip r:embed="rId4"/>
              </a:buBlip>
            </a:pPr>
            <a:r>
              <a:rPr lang="en-US" sz="1400" b="0" dirty="0">
                <a:cs typeface="Arial" panose="020B0604020202020204" pitchFamily="34" charset="0"/>
              </a:rPr>
              <a:t>$50 </a:t>
            </a:r>
            <a:r>
              <a:rPr lang="ru-RU" sz="1400" b="0" dirty="0" smtClean="0">
                <a:cs typeface="Arial" panose="020B0604020202020204" pitchFamily="34" charset="0"/>
              </a:rPr>
              <a:t>пользовательская</a:t>
            </a:r>
            <a:r>
              <a:rPr lang="en-US" sz="1400" b="0" dirty="0" smtClean="0">
                <a:cs typeface="Arial" panose="020B0604020202020204" pitchFamily="34" charset="0"/>
              </a:rPr>
              <a:t> </a:t>
            </a:r>
            <a:r>
              <a:rPr lang="en-US" sz="1400" b="0" dirty="0">
                <a:cs typeface="Arial" panose="020B0604020202020204" pitchFamily="34" charset="0"/>
              </a:rPr>
              <a:t>Bluetooth </a:t>
            </a:r>
            <a:r>
              <a:rPr lang="ru-RU" sz="1400" b="0" dirty="0" smtClean="0">
                <a:cs typeface="Arial" panose="020B0604020202020204" pitchFamily="34" charset="0"/>
              </a:rPr>
              <a:t>колонка или</a:t>
            </a:r>
            <a:r>
              <a:rPr lang="en-US" sz="1400" b="0" dirty="0" smtClean="0">
                <a:cs typeface="Arial" panose="020B0604020202020204" pitchFamily="34" charset="0"/>
              </a:rPr>
              <a:t>  </a:t>
            </a:r>
            <a:r>
              <a:rPr lang="en-US" sz="1400" b="0" dirty="0">
                <a:cs typeface="Arial" panose="020B0604020202020204" pitchFamily="34" charset="0"/>
              </a:rPr>
              <a:t>$100 USB </a:t>
            </a:r>
            <a:r>
              <a:rPr lang="ru-RU" sz="1400" b="0" dirty="0" smtClean="0">
                <a:cs typeface="Arial" panose="020B0604020202020204" pitchFamily="34" charset="0"/>
              </a:rPr>
              <a:t>спикерфон для</a:t>
            </a:r>
            <a:r>
              <a:rPr lang="en-US" sz="1400" b="0" dirty="0" smtClean="0"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cs typeface="Arial" panose="020B0604020202020204" pitchFamily="34" charset="0"/>
              </a:rPr>
              <a:t>небольших</a:t>
            </a:r>
            <a:r>
              <a:rPr lang="en-US" sz="1400" b="0" dirty="0" smtClean="0"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cs typeface="Arial" panose="020B0604020202020204" pitchFamily="34" charset="0"/>
              </a:rPr>
              <a:t>комнат</a:t>
            </a:r>
            <a:endParaRPr lang="en-US" sz="1400" b="0" dirty="0"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Blip>
                <a:blip r:embed="rId4"/>
              </a:buBlip>
            </a:pPr>
            <a:r>
              <a:rPr lang="en-US" sz="1400" b="0" dirty="0" smtClean="0">
                <a:cs typeface="Arial" panose="020B0604020202020204" pitchFamily="34" charset="0"/>
              </a:rPr>
              <a:t>USB</a:t>
            </a:r>
            <a:r>
              <a:rPr lang="ru-RU" sz="1400" b="0" dirty="0" smtClean="0">
                <a:cs typeface="Arial" panose="020B0604020202020204" pitchFamily="34" charset="0"/>
              </a:rPr>
              <a:t> спикерфон для 6 - 25 участников в средних малых </a:t>
            </a:r>
            <a:r>
              <a:rPr lang="ru-RU" sz="1400" b="0" dirty="0" err="1" smtClean="0">
                <a:cs typeface="Arial" panose="020B0604020202020204" pitchFamily="34" charset="0"/>
              </a:rPr>
              <a:t>конференцкомнатах</a:t>
            </a:r>
            <a:endParaRPr lang="en-US" sz="1400" b="0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285750" lvl="1">
              <a:spcAft>
                <a:spcPts val="600"/>
              </a:spcAft>
              <a:buBlip>
                <a:blip r:embed="rId4"/>
              </a:buBlip>
            </a:pPr>
            <a:r>
              <a:rPr lang="ru-RU" sz="1400" dirty="0">
                <a:cs typeface="Arial" panose="020B0604020202020204" pitchFamily="34" charset="0"/>
              </a:rPr>
              <a:t>Оптимальное подавление шума</a:t>
            </a:r>
            <a:r>
              <a:rPr lang="en-US" sz="1400" dirty="0">
                <a:cs typeface="Arial" panose="020B0604020202020204" pitchFamily="34" charset="0"/>
              </a:rPr>
              <a:t>,</a:t>
            </a:r>
            <a:r>
              <a:rPr lang="ru-RU" sz="1400" dirty="0">
                <a:cs typeface="Arial" panose="020B0604020202020204" pitchFamily="34" charset="0"/>
              </a:rPr>
              <a:t> реверберации и </a:t>
            </a:r>
            <a:r>
              <a:rPr lang="ru-RU" sz="1400" dirty="0" smtClean="0">
                <a:cs typeface="Arial" panose="020B0604020202020204" pitchFamily="34" charset="0"/>
              </a:rPr>
              <a:t>эхо подавления </a:t>
            </a:r>
            <a:r>
              <a:rPr lang="ru-RU" sz="1400" dirty="0">
                <a:cs typeface="Arial" panose="020B0604020202020204" pitchFamily="34" charset="0"/>
              </a:rPr>
              <a:t>даже в стеклянных или кирпичных помещениях</a:t>
            </a:r>
            <a:endParaRPr lang="en-US" sz="1400" dirty="0">
              <a:cs typeface="Arial" panose="020B0604020202020204" pitchFamily="34" charset="0"/>
            </a:endParaRPr>
          </a:p>
          <a:p>
            <a:pPr marL="285750" lvl="1">
              <a:spcAft>
                <a:spcPts val="600"/>
              </a:spcAft>
              <a:buBlip>
                <a:blip r:embed="rId4"/>
              </a:buBlip>
            </a:pPr>
            <a:r>
              <a:rPr lang="ru-RU" sz="1400" dirty="0">
                <a:cs typeface="Arial" panose="020B0604020202020204" pitchFamily="34" charset="0"/>
              </a:rPr>
              <a:t>Возможность расширения с помощью 4 дополнительных микрофонов в том числе потолочного крепления</a:t>
            </a:r>
            <a:endParaRPr lang="en-US" sz="1400" dirty="0"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1210" y="557561"/>
            <a:ext cx="8805862" cy="676879"/>
          </a:xfrm>
        </p:spPr>
        <p:txBody>
          <a:bodyPr>
            <a:noAutofit/>
          </a:bodyPr>
          <a:lstStyle/>
          <a:p>
            <a:r>
              <a:rPr lang="ru-RU" sz="2300" i="1" dirty="0" smtClean="0">
                <a:solidFill>
                  <a:srgbClr val="024490"/>
                </a:solidFill>
              </a:rPr>
              <a:t>Как </a:t>
            </a:r>
            <a:r>
              <a:rPr lang="ru-RU" sz="2300" i="1" dirty="0">
                <a:solidFill>
                  <a:srgbClr val="024490"/>
                </a:solidFill>
              </a:rPr>
              <a:t>работает </a:t>
            </a:r>
            <a:r>
              <a:rPr lang="en-US" sz="2300" i="1" dirty="0">
                <a:solidFill>
                  <a:srgbClr val="024490"/>
                </a:solidFill>
              </a:rPr>
              <a:t>FONE50</a:t>
            </a:r>
            <a: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6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0472" y="2920526"/>
            <a:ext cx="4754818" cy="22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1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3024" y="435078"/>
            <a:ext cx="8920976" cy="387891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Основные компоненты</a:t>
            </a:r>
            <a: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5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sz="25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87" y="875631"/>
            <a:ext cx="2694027" cy="153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0057" y="3032134"/>
            <a:ext cx="2815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Arial" panose="020B0604020202020204" pitchFamily="34" charset="0"/>
              </a:rPr>
              <a:t>Опциональные аксессуары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3723" y="3441390"/>
            <a:ext cx="3305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200" dirty="0">
                <a:cs typeface="Arial" panose="020B0604020202020204" pitchFamily="34" charset="0"/>
              </a:rPr>
              <a:t>5M CAT5 </a:t>
            </a:r>
            <a:r>
              <a:rPr lang="ru-RU" altLang="zh-TW" sz="1200" dirty="0">
                <a:cs typeface="Arial" panose="020B0604020202020204" pitchFamily="34" charset="0"/>
              </a:rPr>
              <a:t>Кабельный удлинитель для подключения до 4х микрофонов</a:t>
            </a:r>
            <a:endParaRPr lang="en-US" altLang="zh-TW" sz="1200" dirty="0"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45" y="4075235"/>
            <a:ext cx="1419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191916"/>
            <a:ext cx="1319214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534268" y="3440232"/>
            <a:ext cx="17129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TW" sz="1200" dirty="0">
                <a:cs typeface="Arial" panose="020B0604020202020204" pitchFamily="34" charset="0"/>
              </a:rPr>
              <a:t>Потолочное крепление</a:t>
            </a:r>
            <a:endParaRPr lang="en-US" altLang="zh-TW" sz="1200" dirty="0">
              <a:cs typeface="Arial" panose="020B0604020202020204" pitchFamily="34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63" y="3993644"/>
            <a:ext cx="1149177" cy="8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625401" y="1017594"/>
            <a:ext cx="2805833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B0F0"/>
                </a:solidFill>
                <a:cs typeface="Arial" panose="020B0604020202020204" pitchFamily="34" charset="0"/>
              </a:rPr>
              <a:t>USB2 </a:t>
            </a:r>
            <a:r>
              <a:rPr lang="ru-RU" sz="1600" dirty="0">
                <a:solidFill>
                  <a:srgbClr val="00B0F0"/>
                </a:solidFill>
                <a:cs typeface="Arial" panose="020B0604020202020204" pitchFamily="34" charset="0"/>
              </a:rPr>
              <a:t>кабель для компьютера</a:t>
            </a:r>
            <a:endParaRPr lang="en-US" sz="16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63" b="96296" l="4478" r="94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33" y="2394989"/>
            <a:ext cx="900317" cy="60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544721" y="1716429"/>
            <a:ext cx="1711046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>
                <a:solidFill>
                  <a:srgbClr val="00B0F0"/>
                </a:solidFill>
                <a:cs typeface="Arial" panose="020B0604020202020204" pitchFamily="34" charset="0"/>
              </a:rPr>
              <a:t>Адаптер питания</a:t>
            </a:r>
            <a:endParaRPr lang="en-US" sz="16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94464" y="845031"/>
            <a:ext cx="2808312" cy="2016223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 smtClean="0"/>
          </a:p>
        </p:txBody>
      </p:sp>
      <p:sp>
        <p:nvSpPr>
          <p:cNvPr id="5" name="矩形 6"/>
          <p:cNvSpPr/>
          <p:nvPr/>
        </p:nvSpPr>
        <p:spPr>
          <a:xfrm>
            <a:off x="3155368" y="845031"/>
            <a:ext cx="2808312" cy="2016223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 smtClean="0"/>
          </a:p>
        </p:txBody>
      </p:sp>
      <p:sp>
        <p:nvSpPr>
          <p:cNvPr id="6" name="矩形 7"/>
          <p:cNvSpPr/>
          <p:nvPr/>
        </p:nvSpPr>
        <p:spPr>
          <a:xfrm>
            <a:off x="6224416" y="845031"/>
            <a:ext cx="2808312" cy="2016223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00" dirty="0" smtClean="0"/>
          </a:p>
        </p:txBody>
      </p:sp>
      <p:pic>
        <p:nvPicPr>
          <p:cNvPr id="7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41" y="1003455"/>
            <a:ext cx="2643499" cy="1746783"/>
          </a:xfrm>
          <a:prstGeom prst="rect">
            <a:avLst/>
          </a:prstGeom>
        </p:spPr>
      </p:pic>
      <p:pic>
        <p:nvPicPr>
          <p:cNvPr id="8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14" y="1056143"/>
            <a:ext cx="2563765" cy="1694096"/>
          </a:xfrm>
          <a:prstGeom prst="rect">
            <a:avLst/>
          </a:prstGeom>
        </p:spPr>
      </p:pic>
      <p:pic>
        <p:nvPicPr>
          <p:cNvPr id="9" name="圖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9063"/>
            <a:ext cx="2660529" cy="1758036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79512" y="2893285"/>
            <a:ext cx="272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Arial" panose="020B0604020202020204" pitchFamily="34" charset="0"/>
              </a:rPr>
              <a:t>Один </a:t>
            </a:r>
            <a:r>
              <a:rPr lang="en-US" dirty="0">
                <a:cs typeface="Arial" panose="020B0604020202020204" pitchFamily="34" charset="0"/>
              </a:rPr>
              <a:t>USB </a:t>
            </a:r>
            <a:r>
              <a:rPr lang="ru-RU" dirty="0">
                <a:cs typeface="Arial" panose="020B0604020202020204" pitchFamily="34" charset="0"/>
              </a:rPr>
              <a:t>кабель</a:t>
            </a:r>
            <a:endParaRPr lang="en-US" dirty="0">
              <a:cs typeface="Arial" panose="020B0604020202020204" pitchFamily="34" charset="0"/>
            </a:endParaRPr>
          </a:p>
          <a:p>
            <a:pPr algn="ctr"/>
            <a:r>
              <a:rPr lang="en-US" dirty="0">
                <a:cs typeface="Arial" panose="020B0604020202020204" pitchFamily="34" charset="0"/>
              </a:rPr>
              <a:t>Plug-and-Play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53" y="1421104"/>
            <a:ext cx="893188" cy="20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03" y="898965"/>
            <a:ext cx="534109" cy="47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78" y="943658"/>
            <a:ext cx="540838" cy="41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3199472" y="2905797"/>
            <a:ext cx="272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Arial" panose="020B0604020202020204" pitchFamily="34" charset="0"/>
              </a:rPr>
              <a:t>Превосходное </a:t>
            </a:r>
            <a:r>
              <a:rPr lang="en-US" dirty="0">
                <a:cs typeface="Arial" panose="020B0604020202020204" pitchFamily="34" charset="0"/>
              </a:rPr>
              <a:t>Audio </a:t>
            </a:r>
            <a:r>
              <a:rPr lang="ru-RU" dirty="0">
                <a:cs typeface="Arial" panose="020B0604020202020204" pitchFamily="34" charset="0"/>
              </a:rPr>
              <a:t>для переговорных комнат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6272288" y="2905797"/>
            <a:ext cx="272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anose="020B0604020202020204" pitchFamily="34" charset="0"/>
              </a:rPr>
              <a:t>Подавление шумов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6" name="Picture 21" descr="http://www.helpdesksoftware.biz/wp-content/uploads/best_servic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52" y="3802703"/>
            <a:ext cx="1314958" cy="12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492" y="228598"/>
            <a:ext cx="2332305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dirty="0">
                <a:solidFill>
                  <a:srgbClr val="024490"/>
                </a:solidFill>
              </a:rPr>
              <a:t>Почему</a:t>
            </a:r>
            <a:r>
              <a:rPr lang="en-US" sz="2300" b="1" i="1" dirty="0">
                <a:solidFill>
                  <a:srgbClr val="024490"/>
                </a:solidFill>
              </a:rPr>
              <a:t> FONE50</a:t>
            </a:r>
            <a:r>
              <a:rPr lang="ru-RU" sz="2300" b="1" i="1" dirty="0">
                <a:solidFill>
                  <a:srgbClr val="02449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6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0493" y="382261"/>
            <a:ext cx="8805862" cy="538923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Совместимые приложения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Picture 4" descr="http://upload.wikimedia.org/wikipedia/commons/4/4b/Skype_Logo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10" y="936424"/>
            <a:ext cx="1183801" cy="5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itbitbyte.com/wp-content/uploads/2014/12/google-hangout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8" r="55230" b="34049"/>
          <a:stretch/>
        </p:blipFill>
        <p:spPr bwMode="auto">
          <a:xfrm>
            <a:off x="1861684" y="1032425"/>
            <a:ext cx="1523517" cy="59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www.aarnet.edu.au/images/uploads/main/ZoomLogoBlue_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882" y="1158630"/>
            <a:ext cx="1177534" cy="26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ihackthatifone.com/wp-content/uploads/2013/06/facetime-icon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9957" r="31472" b="8561"/>
          <a:stretch/>
        </p:blipFill>
        <p:spPr bwMode="auto">
          <a:xfrm>
            <a:off x="406991" y="1779762"/>
            <a:ext cx="818669" cy="96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meetingzone.com/portals/0/Logos/lync%20logo%20(3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17900" r="9276" b="17407"/>
          <a:stretch/>
        </p:blipFill>
        <p:spPr bwMode="auto">
          <a:xfrm>
            <a:off x="6126770" y="1799222"/>
            <a:ext cx="1458739" cy="5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joingotomeeting.com/fec/images/g2m-logo-new-208x4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75" y="1925208"/>
            <a:ext cx="1736726" cy="3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kypeblogs.files.wordpress.com/2015/03/sfb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25894" r="6612" b="27858"/>
          <a:stretch/>
        </p:blipFill>
        <p:spPr bwMode="auto">
          <a:xfrm>
            <a:off x="1817193" y="2731028"/>
            <a:ext cx="3278000" cy="44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userlogos.org/files/logos/Karmody/webex_0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2" b="26373"/>
          <a:stretch/>
        </p:blipFill>
        <p:spPr bwMode="auto">
          <a:xfrm>
            <a:off x="4124511" y="1787310"/>
            <a:ext cx="1389244" cy="5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http://blog.gtwang.org/wp-content/uploads/2015/03/WebRTC-log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94" y="2741493"/>
            <a:ext cx="1975693" cy="4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s://osapac.ca/ccpalo/wp-content/uploads/2014/11/444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1735" r="3065" b="18169"/>
          <a:stretch/>
        </p:blipFill>
        <p:spPr bwMode="auto">
          <a:xfrm>
            <a:off x="195253" y="3660976"/>
            <a:ext cx="2561066" cy="4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bluejeans.com/sites/all/themes/bluejeans/images/logo/blue-jean-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9" y="1106645"/>
            <a:ext cx="1409878" cy="4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://www.comm3.net/sites/default/files/vidy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93" y="3568807"/>
            <a:ext cx="1516325" cy="6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http://www.slu.edu/Images/its_files/Fuze_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18" y="3778138"/>
            <a:ext cx="1403859" cy="4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210" y="1155561"/>
            <a:ext cx="7214716" cy="33556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Realize the Sound Fidelity</a:t>
            </a:r>
          </a:p>
          <a:p>
            <a:endParaRPr lang="ru-RU" sz="2400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60020" y="716402"/>
            <a:ext cx="8897052" cy="400111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24490"/>
                </a:solidFill>
              </a:rPr>
              <a:t>Широкополосное </a:t>
            </a:r>
            <a:r>
              <a:rPr lang="ru-RU" sz="2300" i="1" dirty="0">
                <a:solidFill>
                  <a:srgbClr val="024490"/>
                </a:solidFill>
              </a:rPr>
              <a:t>аудио </a:t>
            </a:r>
            <a:r>
              <a:rPr lang="ru-RU" sz="2300" i="1" dirty="0">
                <a:solidFill>
                  <a:srgbClr val="024490"/>
                </a:solidFill>
              </a:rPr>
              <a:t>и живой звук</a:t>
            </a:r>
            <a:r>
              <a:rPr lang="en-US" sz="2300" i="1" dirty="0">
                <a:solidFill>
                  <a:srgbClr val="024490"/>
                </a:solidFill>
              </a:rPr>
              <a:t/>
            </a:r>
            <a:br>
              <a:rPr lang="en-US" sz="2300" i="1" dirty="0">
                <a:solidFill>
                  <a:srgbClr val="024490"/>
                </a:solidFill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3270"/>
            <a:ext cx="8650232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Полное</a:t>
            </a:r>
            <a:r>
              <a:rPr lang="uk-UA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воспр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</a:t>
            </a:r>
            <a:r>
              <a:rPr lang="uk-UA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изведение</a:t>
            </a:r>
            <a:r>
              <a:rPr lang="uk-UA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реального </a:t>
            </a:r>
            <a:r>
              <a:rPr lang="uk-UA" sz="20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звучания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13" y="1183381"/>
            <a:ext cx="4149322" cy="200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 result for hdvo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7" y="1459286"/>
            <a:ext cx="925337" cy="9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35" y="3253604"/>
            <a:ext cx="5249770" cy="162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TC_Tele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UTTC_Televic.potx</Template>
  <TotalTime>567</TotalTime>
  <Words>453</Words>
  <Application>Microsoft Office PowerPoint</Application>
  <PresentationFormat>Экран (16:9)</PresentationFormat>
  <Paragraphs>79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新細明體</vt:lpstr>
      <vt:lpstr>UTTC_Televic</vt:lpstr>
      <vt:lpstr>AVer FONE50 Conference Phone</vt:lpstr>
      <vt:lpstr>Презентация PowerPoint</vt:lpstr>
      <vt:lpstr>Почему USB спикерфон</vt:lpstr>
      <vt:lpstr>Что собой представляет FONE50</vt:lpstr>
      <vt:lpstr>Как работает FONE50  </vt:lpstr>
      <vt:lpstr>Основные компоненты </vt:lpstr>
      <vt:lpstr>Презентация PowerPoint</vt:lpstr>
      <vt:lpstr>Совместимые приложения </vt:lpstr>
      <vt:lpstr>Широкополосное аудио и живой звук  </vt:lpstr>
      <vt:lpstr>Эхо подавление </vt:lpstr>
      <vt:lpstr>Глубокое шумоподавление </vt:lpstr>
      <vt:lpstr>Дополнительные микрофоны  </vt:lpstr>
      <vt:lpstr> Потолочное крепление - отсутствие кабелей на столе  </vt:lpstr>
      <vt:lpstr>  Автоматические настройки  </vt:lpstr>
      <vt:lpstr>Что говорят рецензенты  </vt:lpstr>
      <vt:lpstr>Презентация PowerPoint</vt:lpstr>
    </vt:vector>
  </TitlesOfParts>
  <Company>1111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11 111</dc:creator>
  <cp:lastModifiedBy>Tadeush Ostrinsky</cp:lastModifiedBy>
  <cp:revision>127</cp:revision>
  <dcterms:created xsi:type="dcterms:W3CDTF">2015-03-12T19:01:45Z</dcterms:created>
  <dcterms:modified xsi:type="dcterms:W3CDTF">2017-04-26T11:45:47Z</dcterms:modified>
</cp:coreProperties>
</file>