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6"/>
  </p:notesMasterIdLst>
  <p:sldIdLst>
    <p:sldId id="259" r:id="rId2"/>
    <p:sldId id="270" r:id="rId3"/>
    <p:sldId id="262" r:id="rId4"/>
    <p:sldId id="264" r:id="rId5"/>
    <p:sldId id="266" r:id="rId6"/>
    <p:sldId id="273" r:id="rId7"/>
    <p:sldId id="268" r:id="rId8"/>
    <p:sldId id="282" r:id="rId9"/>
    <p:sldId id="272" r:id="rId10"/>
    <p:sldId id="269" r:id="rId11"/>
    <p:sldId id="271" r:id="rId12"/>
    <p:sldId id="267" r:id="rId13"/>
    <p:sldId id="276" r:id="rId14"/>
    <p:sldId id="265" r:id="rId15"/>
    <p:sldId id="274" r:id="rId16"/>
    <p:sldId id="275" r:id="rId17"/>
    <p:sldId id="279" r:id="rId18"/>
    <p:sldId id="263" r:id="rId19"/>
    <p:sldId id="278" r:id="rId20"/>
    <p:sldId id="277" r:id="rId21"/>
    <p:sldId id="281" r:id="rId22"/>
    <p:sldId id="283" r:id="rId23"/>
    <p:sldId id="280" r:id="rId24"/>
    <p:sldId id="258" r:id="rId25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52" autoAdjust="0"/>
  </p:normalViewPr>
  <p:slideViewPr>
    <p:cSldViewPr snapToGrid="0" snapToObjects="1">
      <p:cViewPr varScale="1">
        <p:scale>
          <a:sx n="107" d="100"/>
          <a:sy n="107" d="100"/>
        </p:scale>
        <p:origin x="68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dirty="0" smtClean="0"/>
              <a:t>Сегмент</a:t>
            </a:r>
            <a:r>
              <a:rPr lang="ru-RU" baseline="0" dirty="0" smtClean="0"/>
              <a:t> рынка</a:t>
            </a:r>
            <a:endParaRPr lang="en-US" dirty="0"/>
          </a:p>
        </c:rich>
      </c:tx>
      <c:layout>
        <c:manualLayout>
          <c:xMode val="edge"/>
          <c:yMode val="edge"/>
          <c:x val="0.43408991737316144"/>
          <c:y val="0.1378887542517382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269404672633709E-2"/>
          <c:y val="0.16021557206158207"/>
          <c:w val="0.9029591475034715"/>
          <c:h val="0.72145133405665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Market Share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CAB-47F3-AB25-8DF2135B6A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CAB-47F3-AB25-8DF2135B6A7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工作表1!$A$2:$A$3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工作表1!$B$2:$B$3</c:f>
              <c:numCache>
                <c:formatCode>0%</c:formatCode>
                <c:ptCount val="2"/>
                <c:pt idx="0">
                  <c:v>0.1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AB-47F3-AB25-8DF2135B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16216"/>
        <c:axId val="148315096"/>
      </c:barChart>
      <c:catAx>
        <c:axId val="11311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315096"/>
        <c:crosses val="autoZero"/>
        <c:auto val="1"/>
        <c:lblAlgn val="ctr"/>
        <c:lblOffset val="100"/>
        <c:noMultiLvlLbl val="0"/>
      </c:catAx>
      <c:valAx>
        <c:axId val="148315096"/>
        <c:scaling>
          <c:orientation val="minMax"/>
          <c:max val="0.30000000000000004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311621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43-4EBF-9B78-EA4E7D3C2C8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43-4EBF-9B78-EA4E7D3C2C81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43-4EBF-9B78-EA4E7D3C2C8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A43-4EBF-9B78-EA4E7D3C2C81}"/>
              </c:ext>
            </c:extLst>
          </c:dPt>
          <c:dLbls>
            <c:dLbl>
              <c:idx val="0"/>
              <c:layout>
                <c:manualLayout>
                  <c:x val="-6.9250134113788567E-2"/>
                  <c:y val="-0.16766546156926834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baseline="0" dirty="0" smtClean="0"/>
                      <a:t>Да</a:t>
                    </a:r>
                    <a:r>
                      <a:rPr lang="ru-RU" baseline="0" dirty="0"/>
                      <a:t>
</a:t>
                    </a:r>
                    <a:fld id="{3A330D57-662F-4BA8-B119-553DAF888A62}" type="PERCENTAGE">
                      <a:rPr lang="en-US" baseline="0" dirty="0"/>
                      <a:pPr>
                        <a:defRPr sz="2400" b="1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43-4EBF-9B78-EA4E7D3C2C81}"/>
                </c:ext>
              </c:extLst>
            </c:dLbl>
            <c:dLbl>
              <c:idx val="1"/>
              <c:layout>
                <c:manualLayout>
                  <c:x val="-6.6386385918133839E-2"/>
                  <c:y val="-7.2552269191139785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Не знаю</a:t>
                    </a:r>
                    <a:r>
                      <a:rPr lang="ru-RU" baseline="0" dirty="0"/>
                      <a:t>
</a:t>
                    </a:r>
                    <a:fld id="{BF872B4F-C1A5-4C95-BE3B-859F2E003197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43-4EBF-9B78-EA4E7D3C2C8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ru-RU" baseline="0" dirty="0" smtClean="0"/>
                      <a:t>Может быть</a:t>
                    </a:r>
                    <a:r>
                      <a:rPr lang="ru-RU" baseline="0" dirty="0"/>
                      <a:t>
</a:t>
                    </a:r>
                    <a:fld id="{3E683E29-F8F0-4B05-8C03-82DC1406F775}" type="PERCENTAGE">
                      <a:rPr lang="en-US" baseline="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43-4EBF-9B78-EA4E7D3C2C81}"/>
                </c:ext>
              </c:extLst>
            </c:dLbl>
            <c:dLbl>
              <c:idx val="3"/>
              <c:layout>
                <c:manualLayout>
                  <c:x val="-6.6161069620419913E-2"/>
                  <c:y val="0.16543581932384888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Предпочтение</a:t>
                    </a:r>
                    <a:r>
                      <a:rPr lang="ru-RU" sz="1400" baseline="0" dirty="0"/>
                      <a:t>
</a:t>
                    </a:r>
                    <a:fld id="{703C8F35-00E1-4B7E-B205-261AD820A5ED}" type="PERCENTAGE">
                      <a:rPr lang="en-US" sz="1400" baseline="0"/>
                      <a:pPr/>
                      <a:t>[ПРОЦЕНТ]</a:t>
                    </a:fld>
                    <a:endParaRPr lang="ru-RU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43-4EBF-9B78-EA4E7D3C2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Yes</c:v>
                </c:pt>
                <c:pt idx="1">
                  <c:v>Don't know</c:v>
                </c:pt>
                <c:pt idx="2">
                  <c:v>Maybe</c:v>
                </c:pt>
                <c:pt idx="3">
                  <c:v>Probably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0.02</c:v>
                </c:pt>
                <c:pt idx="2">
                  <c:v>0.23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43-4EBF-9B78-EA4E7D3C2C8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4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BC91C-C650-4AB3-ACF1-0C1CCCFFF5F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51655DC-99A7-4FAA-ABAE-A835353E7E9E}">
      <dgm:prSet phldrT="[文字]" custT="1"/>
      <dgm:spPr>
        <a:solidFill>
          <a:srgbClr val="C00000"/>
        </a:solidFill>
      </dgm:spPr>
      <dgm:t>
        <a:bodyPr/>
        <a:lstStyle/>
        <a:p>
          <a:endParaRPr lang="zh-TW" altLang="en-US" sz="1800" b="1" dirty="0">
            <a:latin typeface="+mn-lt"/>
          </a:endParaRPr>
        </a:p>
      </dgm:t>
    </dgm:pt>
    <dgm:pt modelId="{E8E93A53-6573-407F-A266-6A4CC538CCDE}" type="parTrans" cxnId="{650A406F-4856-4E6A-A3A7-1C2417001DFD}">
      <dgm:prSet/>
      <dgm:spPr/>
      <dgm:t>
        <a:bodyPr/>
        <a:lstStyle/>
        <a:p>
          <a:endParaRPr lang="zh-TW" altLang="en-US" sz="1800" b="1">
            <a:latin typeface="+mn-lt"/>
          </a:endParaRPr>
        </a:p>
      </dgm:t>
    </dgm:pt>
    <dgm:pt modelId="{59FC557E-B780-427E-88C3-5172928D38EF}" type="sibTrans" cxnId="{650A406F-4856-4E6A-A3A7-1C2417001DFD}">
      <dgm:prSet custT="1"/>
      <dgm:spPr>
        <a:solidFill>
          <a:srgbClr val="002060"/>
        </a:solidFill>
      </dgm:spPr>
      <dgm:t>
        <a:bodyPr/>
        <a:lstStyle/>
        <a:p>
          <a:endParaRPr lang="zh-TW" altLang="en-US" sz="1800" b="1">
            <a:latin typeface="+mn-lt"/>
          </a:endParaRPr>
        </a:p>
      </dgm:t>
    </dgm:pt>
    <dgm:pt modelId="{469FE987-26AD-45EC-8C45-9B3E808A3844}">
      <dgm:prSet phldrT="[文字]" custT="1"/>
      <dgm:spPr>
        <a:solidFill>
          <a:schemeClr val="accent6"/>
        </a:solidFill>
      </dgm:spPr>
      <dgm:t>
        <a:bodyPr/>
        <a:lstStyle/>
        <a:p>
          <a:endParaRPr lang="zh-TW" altLang="en-US" sz="1800" b="1" dirty="0">
            <a:latin typeface="+mn-lt"/>
          </a:endParaRPr>
        </a:p>
      </dgm:t>
    </dgm:pt>
    <dgm:pt modelId="{3F9BF244-89B7-4D95-8018-BD8FCBB5A2F4}" type="parTrans" cxnId="{0B012F2D-DD11-41BB-8B53-EF4A4877183B}">
      <dgm:prSet/>
      <dgm:spPr/>
      <dgm:t>
        <a:bodyPr/>
        <a:lstStyle/>
        <a:p>
          <a:endParaRPr lang="zh-TW" altLang="en-US" sz="1800" b="1">
            <a:latin typeface="+mn-lt"/>
          </a:endParaRPr>
        </a:p>
      </dgm:t>
    </dgm:pt>
    <dgm:pt modelId="{0E73516E-4713-4B10-ABB4-476176A1FA2E}" type="sibTrans" cxnId="{0B012F2D-DD11-41BB-8B53-EF4A4877183B}">
      <dgm:prSet custT="1"/>
      <dgm:spPr>
        <a:solidFill>
          <a:srgbClr val="00B0F0"/>
        </a:solidFill>
      </dgm:spPr>
      <dgm:t>
        <a:bodyPr/>
        <a:lstStyle/>
        <a:p>
          <a:endParaRPr lang="zh-TW" altLang="en-US" sz="1800" b="1">
            <a:latin typeface="+mn-lt"/>
          </a:endParaRPr>
        </a:p>
      </dgm:t>
    </dgm:pt>
    <dgm:pt modelId="{D8495219-101F-4250-9660-6E674483E927}">
      <dgm:prSet phldrT="[文字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zh-TW" altLang="en-US" sz="1800" b="1" dirty="0">
            <a:latin typeface="+mn-lt"/>
          </a:endParaRPr>
        </a:p>
      </dgm:t>
    </dgm:pt>
    <dgm:pt modelId="{930830C4-ED34-4BC0-9069-B78DE0465203}" type="parTrans" cxnId="{C652DA82-2059-4284-8187-FB39CBB1538D}">
      <dgm:prSet/>
      <dgm:spPr/>
      <dgm:t>
        <a:bodyPr/>
        <a:lstStyle/>
        <a:p>
          <a:endParaRPr lang="zh-TW" altLang="en-US" sz="1800" b="1">
            <a:latin typeface="+mn-lt"/>
          </a:endParaRPr>
        </a:p>
      </dgm:t>
    </dgm:pt>
    <dgm:pt modelId="{85AFFEE1-4BDE-45B0-ABD9-143FE7934F57}" type="sibTrans" cxnId="{C652DA82-2059-4284-8187-FB39CBB1538D}">
      <dgm:prSet custT="1"/>
      <dgm:spPr>
        <a:solidFill>
          <a:schemeClr val="accent3"/>
        </a:solidFill>
      </dgm:spPr>
      <dgm:t>
        <a:bodyPr/>
        <a:lstStyle/>
        <a:p>
          <a:endParaRPr lang="zh-TW" altLang="en-US" sz="1800" b="1">
            <a:latin typeface="+mn-lt"/>
          </a:endParaRPr>
        </a:p>
      </dgm:t>
    </dgm:pt>
    <dgm:pt modelId="{DCC4AA26-26B2-465D-B43D-00734C4414AB}" type="pres">
      <dgm:prSet presAssocID="{F39BC91C-C650-4AB3-ACF1-0C1CCCFFF5F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34FD103-D08D-4D83-A1DF-BEA179063FD7}" type="pres">
      <dgm:prSet presAssocID="{551655DC-99A7-4FAA-ABAE-A835353E7E9E}" presName="composite" presStyleCnt="0"/>
      <dgm:spPr/>
    </dgm:pt>
    <dgm:pt modelId="{43C0F9FD-6EE9-4D45-A860-8C2B4D3D0ED6}" type="pres">
      <dgm:prSet presAssocID="{551655DC-99A7-4FAA-ABAE-A835353E7E9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900C4-C739-4D2B-B74A-43C4B52E26B0}" type="pres">
      <dgm:prSet presAssocID="{551655DC-99A7-4FAA-ABAE-A835353E7E9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1847E-DB8D-4064-A218-48749DA4B2D3}" type="pres">
      <dgm:prSet presAssocID="{551655DC-99A7-4FAA-ABAE-A835353E7E9E}" presName="BalanceSpacing" presStyleCnt="0"/>
      <dgm:spPr/>
    </dgm:pt>
    <dgm:pt modelId="{5827EF70-6A26-4707-AEF1-DCB430FB627F}" type="pres">
      <dgm:prSet presAssocID="{551655DC-99A7-4FAA-ABAE-A835353E7E9E}" presName="BalanceSpacing1" presStyleCnt="0"/>
      <dgm:spPr/>
    </dgm:pt>
    <dgm:pt modelId="{06A2C8F0-1476-45C3-B848-22971C0A6466}" type="pres">
      <dgm:prSet presAssocID="{59FC557E-B780-427E-88C3-5172928D38EF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88DD4658-9E92-4214-A8CA-CC84C27BB4F8}" type="pres">
      <dgm:prSet presAssocID="{59FC557E-B780-427E-88C3-5172928D38EF}" presName="spaceBetweenRectangles" presStyleCnt="0"/>
      <dgm:spPr/>
    </dgm:pt>
    <dgm:pt modelId="{3715B59D-E619-4438-91A2-09F66904D7F1}" type="pres">
      <dgm:prSet presAssocID="{469FE987-26AD-45EC-8C45-9B3E808A3844}" presName="composite" presStyleCnt="0"/>
      <dgm:spPr/>
    </dgm:pt>
    <dgm:pt modelId="{B498F5E7-2833-414C-81D9-7A3F30D9995E}" type="pres">
      <dgm:prSet presAssocID="{469FE987-26AD-45EC-8C45-9B3E808A3844}" presName="Parent1" presStyleLbl="node1" presStyleIdx="2" presStyleCnt="6" custLinFactNeighborX="-809" custLinFactNeighborY="-1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F5DED-61FF-4B11-9C5A-48EC2C558E5B}" type="pres">
      <dgm:prSet presAssocID="{469FE987-26AD-45EC-8C45-9B3E808A384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AABEA-A32A-40B7-B42F-FA897B846550}" type="pres">
      <dgm:prSet presAssocID="{469FE987-26AD-45EC-8C45-9B3E808A3844}" presName="BalanceSpacing" presStyleCnt="0"/>
      <dgm:spPr/>
    </dgm:pt>
    <dgm:pt modelId="{09508A8A-58B3-43CE-AA5B-51F9D13A71F1}" type="pres">
      <dgm:prSet presAssocID="{469FE987-26AD-45EC-8C45-9B3E808A3844}" presName="BalanceSpacing1" presStyleCnt="0"/>
      <dgm:spPr/>
    </dgm:pt>
    <dgm:pt modelId="{5842CC3B-5931-489C-9214-7F65666314FB}" type="pres">
      <dgm:prSet presAssocID="{0E73516E-4713-4B10-ABB4-476176A1FA2E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2E0FA029-E72B-4FD4-B07A-CBFA412303DF}" type="pres">
      <dgm:prSet presAssocID="{0E73516E-4713-4B10-ABB4-476176A1FA2E}" presName="spaceBetweenRectangles" presStyleCnt="0"/>
      <dgm:spPr/>
    </dgm:pt>
    <dgm:pt modelId="{E30334A2-B21E-488B-AB5B-DAC793737B08}" type="pres">
      <dgm:prSet presAssocID="{D8495219-101F-4250-9660-6E674483E927}" presName="composite" presStyleCnt="0"/>
      <dgm:spPr/>
    </dgm:pt>
    <dgm:pt modelId="{68B8A27D-8E63-4A6D-A46E-C6A7711C28FD}" type="pres">
      <dgm:prSet presAssocID="{D8495219-101F-4250-9660-6E674483E92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D86989-6156-4760-91FE-331954E6B655}" type="pres">
      <dgm:prSet presAssocID="{D8495219-101F-4250-9660-6E674483E92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EDC178-5397-4BFD-96CD-4C48BD47BC6A}" type="pres">
      <dgm:prSet presAssocID="{D8495219-101F-4250-9660-6E674483E927}" presName="BalanceSpacing" presStyleCnt="0"/>
      <dgm:spPr/>
    </dgm:pt>
    <dgm:pt modelId="{950D3ECE-F7A2-49E4-80F5-6A4B434A776F}" type="pres">
      <dgm:prSet presAssocID="{D8495219-101F-4250-9660-6E674483E927}" presName="BalanceSpacing1" presStyleCnt="0"/>
      <dgm:spPr/>
    </dgm:pt>
    <dgm:pt modelId="{2C1CCAC9-E511-49DE-860C-7160363C4A31}" type="pres">
      <dgm:prSet presAssocID="{85AFFEE1-4BDE-45B0-ABD9-143FE7934F57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6CB732ED-DEB2-4EE0-AC10-73C7EEC6EBA8}" type="presOf" srcId="{85AFFEE1-4BDE-45B0-ABD9-143FE7934F57}" destId="{2C1CCAC9-E511-49DE-860C-7160363C4A31}" srcOrd="0" destOrd="0" presId="urn:microsoft.com/office/officeart/2008/layout/AlternatingHexagons"/>
    <dgm:cxn modelId="{65EFED75-58F9-47E3-A095-41D7E5653F14}" type="presOf" srcId="{59FC557E-B780-427E-88C3-5172928D38EF}" destId="{06A2C8F0-1476-45C3-B848-22971C0A6466}" srcOrd="0" destOrd="0" presId="urn:microsoft.com/office/officeart/2008/layout/AlternatingHexagons"/>
    <dgm:cxn modelId="{AF83BFC5-D829-4E6E-8A99-E50B7CA77064}" type="presOf" srcId="{469FE987-26AD-45EC-8C45-9B3E808A3844}" destId="{B498F5E7-2833-414C-81D9-7A3F30D9995E}" srcOrd="0" destOrd="0" presId="urn:microsoft.com/office/officeart/2008/layout/AlternatingHexagons"/>
    <dgm:cxn modelId="{A36053A1-090D-430F-9370-14C7B5BF7B97}" type="presOf" srcId="{D8495219-101F-4250-9660-6E674483E927}" destId="{68B8A27D-8E63-4A6D-A46E-C6A7711C28FD}" srcOrd="0" destOrd="0" presId="urn:microsoft.com/office/officeart/2008/layout/AlternatingHexagons"/>
    <dgm:cxn modelId="{78DFF8C8-5976-4330-86C1-BA780687D768}" type="presOf" srcId="{F39BC91C-C650-4AB3-ACF1-0C1CCCFFF5FE}" destId="{DCC4AA26-26B2-465D-B43D-00734C4414AB}" srcOrd="0" destOrd="0" presId="urn:microsoft.com/office/officeart/2008/layout/AlternatingHexagons"/>
    <dgm:cxn modelId="{B1654BC7-1526-46FC-9FE0-089CFBEE2D03}" type="presOf" srcId="{551655DC-99A7-4FAA-ABAE-A835353E7E9E}" destId="{43C0F9FD-6EE9-4D45-A860-8C2B4D3D0ED6}" srcOrd="0" destOrd="0" presId="urn:microsoft.com/office/officeart/2008/layout/AlternatingHexagons"/>
    <dgm:cxn modelId="{C652DA82-2059-4284-8187-FB39CBB1538D}" srcId="{F39BC91C-C650-4AB3-ACF1-0C1CCCFFF5FE}" destId="{D8495219-101F-4250-9660-6E674483E927}" srcOrd="2" destOrd="0" parTransId="{930830C4-ED34-4BC0-9069-B78DE0465203}" sibTransId="{85AFFEE1-4BDE-45B0-ABD9-143FE7934F57}"/>
    <dgm:cxn modelId="{650A406F-4856-4E6A-A3A7-1C2417001DFD}" srcId="{F39BC91C-C650-4AB3-ACF1-0C1CCCFFF5FE}" destId="{551655DC-99A7-4FAA-ABAE-A835353E7E9E}" srcOrd="0" destOrd="0" parTransId="{E8E93A53-6573-407F-A266-6A4CC538CCDE}" sibTransId="{59FC557E-B780-427E-88C3-5172928D38EF}"/>
    <dgm:cxn modelId="{43B8D229-7B10-4600-9E0F-36B61FE234CB}" type="presOf" srcId="{0E73516E-4713-4B10-ABB4-476176A1FA2E}" destId="{5842CC3B-5931-489C-9214-7F65666314FB}" srcOrd="0" destOrd="0" presId="urn:microsoft.com/office/officeart/2008/layout/AlternatingHexagons"/>
    <dgm:cxn modelId="{0B012F2D-DD11-41BB-8B53-EF4A4877183B}" srcId="{F39BC91C-C650-4AB3-ACF1-0C1CCCFFF5FE}" destId="{469FE987-26AD-45EC-8C45-9B3E808A3844}" srcOrd="1" destOrd="0" parTransId="{3F9BF244-89B7-4D95-8018-BD8FCBB5A2F4}" sibTransId="{0E73516E-4713-4B10-ABB4-476176A1FA2E}"/>
    <dgm:cxn modelId="{38D7E33D-B0FC-4CB2-908E-FDF57E454F81}" type="presParOf" srcId="{DCC4AA26-26B2-465D-B43D-00734C4414AB}" destId="{B34FD103-D08D-4D83-A1DF-BEA179063FD7}" srcOrd="0" destOrd="0" presId="urn:microsoft.com/office/officeart/2008/layout/AlternatingHexagons"/>
    <dgm:cxn modelId="{0F300C53-791C-44C7-9874-F5B768CF930F}" type="presParOf" srcId="{B34FD103-D08D-4D83-A1DF-BEA179063FD7}" destId="{43C0F9FD-6EE9-4D45-A860-8C2B4D3D0ED6}" srcOrd="0" destOrd="0" presId="urn:microsoft.com/office/officeart/2008/layout/AlternatingHexagons"/>
    <dgm:cxn modelId="{90BE975D-E729-48D4-ACA1-72D284A805AE}" type="presParOf" srcId="{B34FD103-D08D-4D83-A1DF-BEA179063FD7}" destId="{3E1900C4-C739-4D2B-B74A-43C4B52E26B0}" srcOrd="1" destOrd="0" presId="urn:microsoft.com/office/officeart/2008/layout/AlternatingHexagons"/>
    <dgm:cxn modelId="{B328AD8B-5423-4B56-9953-D402AA61E773}" type="presParOf" srcId="{B34FD103-D08D-4D83-A1DF-BEA179063FD7}" destId="{4E51847E-DB8D-4064-A218-48749DA4B2D3}" srcOrd="2" destOrd="0" presId="urn:microsoft.com/office/officeart/2008/layout/AlternatingHexagons"/>
    <dgm:cxn modelId="{EEE32CF6-1767-4325-A4C9-2101DE564F3F}" type="presParOf" srcId="{B34FD103-D08D-4D83-A1DF-BEA179063FD7}" destId="{5827EF70-6A26-4707-AEF1-DCB430FB627F}" srcOrd="3" destOrd="0" presId="urn:microsoft.com/office/officeart/2008/layout/AlternatingHexagons"/>
    <dgm:cxn modelId="{DFAABBC3-C79D-40B5-8DBD-C1C3729C8D48}" type="presParOf" srcId="{B34FD103-D08D-4D83-A1DF-BEA179063FD7}" destId="{06A2C8F0-1476-45C3-B848-22971C0A6466}" srcOrd="4" destOrd="0" presId="urn:microsoft.com/office/officeart/2008/layout/AlternatingHexagons"/>
    <dgm:cxn modelId="{4196849F-675E-492B-A847-3FCED341027E}" type="presParOf" srcId="{DCC4AA26-26B2-465D-B43D-00734C4414AB}" destId="{88DD4658-9E92-4214-A8CA-CC84C27BB4F8}" srcOrd="1" destOrd="0" presId="urn:microsoft.com/office/officeart/2008/layout/AlternatingHexagons"/>
    <dgm:cxn modelId="{DFA724AD-F0F2-489E-A3C9-54C0CF68740F}" type="presParOf" srcId="{DCC4AA26-26B2-465D-B43D-00734C4414AB}" destId="{3715B59D-E619-4438-91A2-09F66904D7F1}" srcOrd="2" destOrd="0" presId="urn:microsoft.com/office/officeart/2008/layout/AlternatingHexagons"/>
    <dgm:cxn modelId="{A560E596-4A78-4740-8C7A-FFAC806C1F9C}" type="presParOf" srcId="{3715B59D-E619-4438-91A2-09F66904D7F1}" destId="{B498F5E7-2833-414C-81D9-7A3F30D9995E}" srcOrd="0" destOrd="0" presId="urn:microsoft.com/office/officeart/2008/layout/AlternatingHexagons"/>
    <dgm:cxn modelId="{C3181C8D-EBA4-4B4A-9D0A-31DBC1D0A707}" type="presParOf" srcId="{3715B59D-E619-4438-91A2-09F66904D7F1}" destId="{6E5F5DED-61FF-4B11-9C5A-48EC2C558E5B}" srcOrd="1" destOrd="0" presId="urn:microsoft.com/office/officeart/2008/layout/AlternatingHexagons"/>
    <dgm:cxn modelId="{26212105-31D7-4DC9-8A7A-807242ECE189}" type="presParOf" srcId="{3715B59D-E619-4438-91A2-09F66904D7F1}" destId="{391AABEA-A32A-40B7-B42F-FA897B846550}" srcOrd="2" destOrd="0" presId="urn:microsoft.com/office/officeart/2008/layout/AlternatingHexagons"/>
    <dgm:cxn modelId="{5721BA55-E03B-4819-A2A8-26B579EB1A34}" type="presParOf" srcId="{3715B59D-E619-4438-91A2-09F66904D7F1}" destId="{09508A8A-58B3-43CE-AA5B-51F9D13A71F1}" srcOrd="3" destOrd="0" presId="urn:microsoft.com/office/officeart/2008/layout/AlternatingHexagons"/>
    <dgm:cxn modelId="{420076EF-A1E2-4801-9228-D03552FAFA74}" type="presParOf" srcId="{3715B59D-E619-4438-91A2-09F66904D7F1}" destId="{5842CC3B-5931-489C-9214-7F65666314FB}" srcOrd="4" destOrd="0" presId="urn:microsoft.com/office/officeart/2008/layout/AlternatingHexagons"/>
    <dgm:cxn modelId="{930DF084-EDBB-446D-951F-97532E4CFEC3}" type="presParOf" srcId="{DCC4AA26-26B2-465D-B43D-00734C4414AB}" destId="{2E0FA029-E72B-4FD4-B07A-CBFA412303DF}" srcOrd="3" destOrd="0" presId="urn:microsoft.com/office/officeart/2008/layout/AlternatingHexagons"/>
    <dgm:cxn modelId="{EF37A5D0-BFF2-4445-BEEA-9095049E4F94}" type="presParOf" srcId="{DCC4AA26-26B2-465D-B43D-00734C4414AB}" destId="{E30334A2-B21E-488B-AB5B-DAC793737B08}" srcOrd="4" destOrd="0" presId="urn:microsoft.com/office/officeart/2008/layout/AlternatingHexagons"/>
    <dgm:cxn modelId="{C9058EB6-B6D2-4442-89FB-DC82FE84EA4A}" type="presParOf" srcId="{E30334A2-B21E-488B-AB5B-DAC793737B08}" destId="{68B8A27D-8E63-4A6D-A46E-C6A7711C28FD}" srcOrd="0" destOrd="0" presId="urn:microsoft.com/office/officeart/2008/layout/AlternatingHexagons"/>
    <dgm:cxn modelId="{B5A00B5A-B66A-4539-9482-DC516AE31272}" type="presParOf" srcId="{E30334A2-B21E-488B-AB5B-DAC793737B08}" destId="{D7D86989-6156-4760-91FE-331954E6B655}" srcOrd="1" destOrd="0" presId="urn:microsoft.com/office/officeart/2008/layout/AlternatingHexagons"/>
    <dgm:cxn modelId="{0527669F-7A26-4EA2-9E4E-7CDF5BC6B247}" type="presParOf" srcId="{E30334A2-B21E-488B-AB5B-DAC793737B08}" destId="{FEEDC178-5397-4BFD-96CD-4C48BD47BC6A}" srcOrd="2" destOrd="0" presId="urn:microsoft.com/office/officeart/2008/layout/AlternatingHexagons"/>
    <dgm:cxn modelId="{A3DB38A6-37BA-4503-8B5F-DFE4F8D4F852}" type="presParOf" srcId="{E30334A2-B21E-488B-AB5B-DAC793737B08}" destId="{950D3ECE-F7A2-49E4-80F5-6A4B434A776F}" srcOrd="3" destOrd="0" presId="urn:microsoft.com/office/officeart/2008/layout/AlternatingHexagons"/>
    <dgm:cxn modelId="{482C12C9-5B99-4253-9E88-394D83320FC5}" type="presParOf" srcId="{E30334A2-B21E-488B-AB5B-DAC793737B08}" destId="{2C1CCAC9-E511-49DE-860C-7160363C4A3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0F9FD-6EE9-4D45-A860-8C2B4D3D0ED6}">
      <dsp:nvSpPr>
        <dsp:cNvPr id="0" name=""/>
        <dsp:cNvSpPr/>
      </dsp:nvSpPr>
      <dsp:spPr>
        <a:xfrm rot="5400000">
          <a:off x="2658123" y="98450"/>
          <a:ext cx="1489691" cy="1296031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 dirty="0">
            <a:latin typeface="+mn-lt"/>
          </a:endParaRPr>
        </a:p>
      </dsp:txBody>
      <dsp:txXfrm rot="-5400000">
        <a:off x="2956918" y="233765"/>
        <a:ext cx="892101" cy="1025404"/>
      </dsp:txXfrm>
    </dsp:sp>
    <dsp:sp modelId="{3E1900C4-C739-4D2B-B74A-43C4B52E26B0}">
      <dsp:nvSpPr>
        <dsp:cNvPr id="0" name=""/>
        <dsp:cNvSpPr/>
      </dsp:nvSpPr>
      <dsp:spPr>
        <a:xfrm>
          <a:off x="4090313" y="299558"/>
          <a:ext cx="1662495" cy="89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C8F0-1476-45C3-B848-22971C0A6466}">
      <dsp:nvSpPr>
        <dsp:cNvPr id="0" name=""/>
        <dsp:cNvSpPr/>
      </dsp:nvSpPr>
      <dsp:spPr>
        <a:xfrm rot="5400000">
          <a:off x="1258409" y="98450"/>
          <a:ext cx="1489691" cy="1296031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+mn-lt"/>
          </a:endParaRPr>
        </a:p>
      </dsp:txBody>
      <dsp:txXfrm rot="-5400000">
        <a:off x="1557204" y="233765"/>
        <a:ext cx="892101" cy="1025404"/>
      </dsp:txXfrm>
    </dsp:sp>
    <dsp:sp modelId="{B498F5E7-2833-414C-81D9-7A3F30D9995E}">
      <dsp:nvSpPr>
        <dsp:cNvPr id="0" name=""/>
        <dsp:cNvSpPr/>
      </dsp:nvSpPr>
      <dsp:spPr>
        <a:xfrm rot="5400000">
          <a:off x="1945100" y="1337709"/>
          <a:ext cx="1489691" cy="1296031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 dirty="0">
            <a:latin typeface="+mn-lt"/>
          </a:endParaRPr>
        </a:p>
      </dsp:txBody>
      <dsp:txXfrm rot="-5400000">
        <a:off x="2243895" y="1473024"/>
        <a:ext cx="892101" cy="1025404"/>
      </dsp:txXfrm>
    </dsp:sp>
    <dsp:sp modelId="{6E5F5DED-61FF-4B11-9C5A-48EC2C558E5B}">
      <dsp:nvSpPr>
        <dsp:cNvPr id="0" name=""/>
        <dsp:cNvSpPr/>
      </dsp:nvSpPr>
      <dsp:spPr>
        <a:xfrm>
          <a:off x="389919" y="1564008"/>
          <a:ext cx="1608866" cy="89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CC3B-5931-489C-9214-7F65666314FB}">
      <dsp:nvSpPr>
        <dsp:cNvPr id="0" name=""/>
        <dsp:cNvSpPr/>
      </dsp:nvSpPr>
      <dsp:spPr>
        <a:xfrm rot="5400000">
          <a:off x="3355299" y="1362900"/>
          <a:ext cx="1489691" cy="1296031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+mn-lt"/>
          </a:endParaRPr>
        </a:p>
      </dsp:txBody>
      <dsp:txXfrm rot="-5400000">
        <a:off x="3654094" y="1498215"/>
        <a:ext cx="892101" cy="1025404"/>
      </dsp:txXfrm>
    </dsp:sp>
    <dsp:sp modelId="{68B8A27D-8E63-4A6D-A46E-C6A7711C28FD}">
      <dsp:nvSpPr>
        <dsp:cNvPr id="0" name=""/>
        <dsp:cNvSpPr/>
      </dsp:nvSpPr>
      <dsp:spPr>
        <a:xfrm rot="5400000">
          <a:off x="2658123" y="2627350"/>
          <a:ext cx="1489691" cy="1296031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 dirty="0">
            <a:latin typeface="+mn-lt"/>
          </a:endParaRPr>
        </a:p>
      </dsp:txBody>
      <dsp:txXfrm rot="-5400000">
        <a:off x="2956918" y="2762665"/>
        <a:ext cx="892101" cy="1025404"/>
      </dsp:txXfrm>
    </dsp:sp>
    <dsp:sp modelId="{D7D86989-6156-4760-91FE-331954E6B655}">
      <dsp:nvSpPr>
        <dsp:cNvPr id="0" name=""/>
        <dsp:cNvSpPr/>
      </dsp:nvSpPr>
      <dsp:spPr>
        <a:xfrm>
          <a:off x="4090313" y="2828458"/>
          <a:ext cx="1662495" cy="89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CCAC9-E511-49DE-860C-7160363C4A31}">
      <dsp:nvSpPr>
        <dsp:cNvPr id="0" name=""/>
        <dsp:cNvSpPr/>
      </dsp:nvSpPr>
      <dsp:spPr>
        <a:xfrm rot="5400000">
          <a:off x="1258409" y="2627350"/>
          <a:ext cx="1489691" cy="1296031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latin typeface="+mn-lt"/>
          </a:endParaRPr>
        </a:p>
      </dsp:txBody>
      <dsp:txXfrm rot="-5400000">
        <a:off x="1557204" y="2762665"/>
        <a:ext cx="892101" cy="1025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0.46073</cdr:x>
      <cdr:y>0.40496</cdr:y>
    </cdr:from>
    <cdr:to>
      <cdr:x>0.57671</cdr:x>
      <cdr:y>0.55042</cdr:y>
    </cdr:to>
    <cdr:sp macro="" textlink="">
      <cdr:nvSpPr>
        <cdr:cNvPr id="4" name="向右箭號 10"/>
        <cdr:cNvSpPr/>
      </cdr:nvSpPr>
      <cdr:spPr>
        <a:xfrm xmlns:a="http://schemas.openxmlformats.org/drawingml/2006/main" rot="20202507">
          <a:off x="3938344" y="1603830"/>
          <a:ext cx="991420" cy="576064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TW" altLang="en-US" sz="10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41664-7515-4828-933D-41A383B86A75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C4887-367D-4FA4-B341-201B908DE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7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7666-1706-4C1B-A275-80AAC55E3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408509"/>
            <a:ext cx="5562600" cy="2312591"/>
          </a:xfr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709" y="1408508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151335"/>
            <a:ext cx="4341812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6" y="1516063"/>
            <a:ext cx="4341812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300537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063"/>
            <a:ext cx="4300536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19C-E956-0F45-8060-B07566DED2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2"/>
            <a:ext cx="8805862" cy="3459165"/>
          </a:xfrm>
        </p:spPr>
        <p:txBody>
          <a:bodyPr/>
          <a:lstStyle>
            <a:lvl4pPr>
              <a:defRPr sz="1000"/>
            </a:lvl4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64519DA-5E91-FD48-9926-1C13C82866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. загол. и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298137" y="2564803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10613_AVer CIS-PPT-1_三校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03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016EDD-8B54-488F-A6CB-C731F74064FC}" type="datetime1">
              <a:rPr lang="en-US" altLang="zh-TW" smtClean="0"/>
              <a:t>4/26/2017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3505203" y="4869338"/>
            <a:ext cx="2133600" cy="273844"/>
          </a:xfrm>
          <a:prstGeom prst="rect">
            <a:avLst/>
          </a:prstGeom>
        </p:spPr>
        <p:txBody>
          <a:bodyPr vert="horz" lIns="68544" tIns="34272" rIns="68544" bIns="34272" rtlCol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FA575E8-3E8C-497F-A2FE-28666CF4BA74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548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3"/>
            <a:ext cx="8229600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C60000"/>
                </a:solidFill>
              </a:rPr>
              <a:t>  </a:t>
            </a:r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DEB2E588-BCAA-034D-9E64-73FA4A62A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0" r:id="rId3"/>
    <p:sldLayoutId id="2147483704" r:id="rId4"/>
    <p:sldLayoutId id="214748370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801720" rtl="0" eaLnBrk="1" latinLnBrk="0" hangingPunct="1">
        <a:spcBef>
          <a:spcPct val="0"/>
        </a:spcBef>
        <a:buNone/>
        <a:defRPr lang="ru-RU" sz="2800" b="1" kern="1200" dirty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jpe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96.jpeg"/><Relationship Id="rId50" Type="http://schemas.openxmlformats.org/officeDocument/2006/relationships/image" Target="../media/image99.jpeg"/><Relationship Id="rId7" Type="http://schemas.openxmlformats.org/officeDocument/2006/relationships/image" Target="../media/image56.png"/><Relationship Id="rId2" Type="http://schemas.openxmlformats.org/officeDocument/2006/relationships/image" Target="../media/image7.jpg"/><Relationship Id="rId16" Type="http://schemas.openxmlformats.org/officeDocument/2006/relationships/image" Target="../media/image65.jpeg"/><Relationship Id="rId29" Type="http://schemas.openxmlformats.org/officeDocument/2006/relationships/image" Target="../media/image78.png"/><Relationship Id="rId11" Type="http://schemas.openxmlformats.org/officeDocument/2006/relationships/image" Target="../media/image60.png"/><Relationship Id="rId24" Type="http://schemas.openxmlformats.org/officeDocument/2006/relationships/image" Target="../media/image73.jpe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3" Type="http://schemas.openxmlformats.org/officeDocument/2006/relationships/image" Target="../media/image102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4" Type="http://schemas.openxmlformats.org/officeDocument/2006/relationships/image" Target="../media/image93.png"/><Relationship Id="rId52" Type="http://schemas.openxmlformats.org/officeDocument/2006/relationships/image" Target="../media/image101.png"/><Relationship Id="rId4" Type="http://schemas.openxmlformats.org/officeDocument/2006/relationships/image" Target="../media/image53.png"/><Relationship Id="rId9" Type="http://schemas.openxmlformats.org/officeDocument/2006/relationships/image" Target="../media/image58.gif"/><Relationship Id="rId14" Type="http://schemas.openxmlformats.org/officeDocument/2006/relationships/image" Target="../media/image63.png"/><Relationship Id="rId22" Type="http://schemas.openxmlformats.org/officeDocument/2006/relationships/image" Target="../media/image71.jpe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image" Target="../media/image57.png"/><Relationship Id="rId51" Type="http://schemas.openxmlformats.org/officeDocument/2006/relationships/image" Target="../media/image100.png"/><Relationship Id="rId3" Type="http://schemas.openxmlformats.org/officeDocument/2006/relationships/image" Target="../media/image52.png"/><Relationship Id="rId12" Type="http://schemas.openxmlformats.org/officeDocument/2006/relationships/image" Target="../media/image61.jpeg"/><Relationship Id="rId17" Type="http://schemas.openxmlformats.org/officeDocument/2006/relationships/image" Target="../media/image66.png"/><Relationship Id="rId25" Type="http://schemas.openxmlformats.org/officeDocument/2006/relationships/image" Target="../media/image74.jpe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jpeg"/><Relationship Id="rId20" Type="http://schemas.openxmlformats.org/officeDocument/2006/relationships/image" Target="../media/image69.png"/><Relationship Id="rId41" Type="http://schemas.openxmlformats.org/officeDocument/2006/relationships/image" Target="../media/image90.png"/><Relationship Id="rId54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5" Type="http://schemas.openxmlformats.org/officeDocument/2006/relationships/image" Target="../media/image64.jpe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chnavio.com/report/global-cloud-based-video-conferencing-market-2015-20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chnavio.com/report/global-byod-market-2015-20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1709" y="1543871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5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>
            <a:spLocks noGrp="1"/>
          </p:cNvSpPr>
          <p:nvPr>
            <p:ph idx="1"/>
          </p:nvPr>
        </p:nvSpPr>
        <p:spPr>
          <a:xfrm>
            <a:off x="3199155" y="795986"/>
            <a:ext cx="2745691" cy="752478"/>
          </a:xfrm>
        </p:spPr>
        <p:txBody>
          <a:bodyPr>
            <a:normAutofit fontScale="92500" lnSpcReduction="10000"/>
          </a:bodyPr>
          <a:lstStyle/>
          <a:p>
            <a:r>
              <a:rPr lang="ru-RU" altLang="zh-TW" sz="4800" dirty="0" smtClean="0"/>
              <a:t>Введение</a:t>
            </a:r>
            <a:endParaRPr lang="zh-TW" altLang="en-US" sz="4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16113" y="1494026"/>
            <a:ext cx="5311774" cy="160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/>
              <a:t>VC320, единственное портативное устройство, которое необходимо для совместной работы в </a:t>
            </a:r>
            <a:r>
              <a:rPr lang="ru-RU" sz="2400" dirty="0" err="1"/>
              <a:t>видеочатах</a:t>
            </a: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402" b="-15337"/>
          <a:stretch/>
        </p:blipFill>
        <p:spPr bwMode="auto">
          <a:xfrm>
            <a:off x="2451898" y="3315472"/>
            <a:ext cx="1986493" cy="62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5594" y="41589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1200" i="1" dirty="0"/>
              <a:t> </a:t>
            </a:r>
            <a:r>
              <a:rPr lang="en-US" altLang="zh-TW" sz="1200" i="1" dirty="0" smtClean="0"/>
              <a:t>*Please </a:t>
            </a:r>
            <a:r>
              <a:rPr lang="en-US" altLang="zh-TW" sz="1200" i="1" dirty="0"/>
              <a:t>register online to receive free 2 year warranty extension. </a:t>
            </a:r>
            <a:endParaRPr lang="zh-TW" altLang="zh-TW" sz="1200" dirty="0"/>
          </a:p>
        </p:txBody>
      </p:sp>
      <p:pic>
        <p:nvPicPr>
          <p:cNvPr id="8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3" y="1664814"/>
            <a:ext cx="1055813" cy="24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233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Позиционирование продукта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86533" y="2411377"/>
            <a:ext cx="5612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391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8" name="矩形 6"/>
          <p:cNvSpPr/>
          <p:nvPr/>
        </p:nvSpPr>
        <p:spPr>
          <a:xfrm>
            <a:off x="537994" y="43231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i="1" dirty="0" smtClean="0"/>
              <a:t> </a:t>
            </a:r>
            <a:endParaRPr lang="zh-TW" altLang="zh-TW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108168"/>
            <a:ext cx="58864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altLang="zh-TW" sz="2000" dirty="0"/>
              <a:t>Портативная конференц-камера «все в одном» для совместной видеосвязи предлагает высококачественные видеоконференции, превосходящие </a:t>
            </a:r>
            <a:r>
              <a:rPr lang="ru-RU" altLang="zh-TW" sz="2000" dirty="0" smtClean="0"/>
              <a:t>программные </a:t>
            </a:r>
            <a:r>
              <a:rPr lang="ru-RU" altLang="zh-TW" sz="2000" dirty="0"/>
              <a:t>системы, но без затрат на традиционные аппаратные средства</a:t>
            </a:r>
            <a:endParaRPr lang="en-US" altLang="zh-TW" sz="2000" dirty="0"/>
          </a:p>
        </p:txBody>
      </p:sp>
      <p:pic>
        <p:nvPicPr>
          <p:cNvPr id="12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4" y="1108168"/>
            <a:ext cx="867227" cy="320185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7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15868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Ключевые особенности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Grp="1"/>
          </p:cNvSpPr>
          <p:nvPr>
            <p:ph idx="1"/>
          </p:nvPr>
        </p:nvSpPr>
        <p:spPr>
          <a:xfrm>
            <a:off x="155576" y="766759"/>
            <a:ext cx="2808312" cy="10715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altLang="zh-TW" sz="1600" b="0" dirty="0" smtClean="0"/>
              <a:t>Портативная </a:t>
            </a:r>
            <a:r>
              <a:rPr lang="ru-RU" altLang="zh-TW" sz="1600" b="0" dirty="0" err="1" smtClean="0"/>
              <a:t>конференцкамера</a:t>
            </a:r>
            <a:endParaRPr lang="ru-RU" altLang="zh-TW" sz="1600" b="0" dirty="0"/>
          </a:p>
          <a:p>
            <a:pPr algn="ctr"/>
            <a:r>
              <a:rPr lang="ru-RU" altLang="zh-TW" sz="1600" b="0" dirty="0" smtClean="0"/>
              <a:t>Все в одном</a:t>
            </a:r>
            <a:endParaRPr lang="en-US" altLang="zh-TW" sz="1600" b="0" dirty="0"/>
          </a:p>
        </p:txBody>
      </p:sp>
      <p:pic>
        <p:nvPicPr>
          <p:cNvPr id="5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6" y="1914526"/>
            <a:ext cx="2808312" cy="2305049"/>
          </a:xfrm>
          <a:prstGeom prst="rect">
            <a:avLst/>
          </a:prstGeom>
        </p:spPr>
      </p:pic>
      <p:pic>
        <p:nvPicPr>
          <p:cNvPr id="6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734" y="781679"/>
            <a:ext cx="2400242" cy="1586044"/>
          </a:xfrm>
          <a:prstGeom prst="rect">
            <a:avLst/>
          </a:prstGeom>
        </p:spPr>
      </p:pic>
      <p:sp>
        <p:nvSpPr>
          <p:cNvPr id="7" name="矩形 4"/>
          <p:cNvSpPr/>
          <p:nvPr/>
        </p:nvSpPr>
        <p:spPr>
          <a:xfrm>
            <a:off x="3114735" y="2367723"/>
            <a:ext cx="2551087" cy="18518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dirty="0"/>
              <a:t>Идеально подходит для небольших рабочих групп</a:t>
            </a:r>
          </a:p>
          <a:p>
            <a:pPr algn="ctr"/>
            <a:r>
              <a:rPr lang="ru-RU" altLang="zh-TW" sz="1600" dirty="0"/>
              <a:t>(Автоматическая обрезка всех обнаруженных лиц</a:t>
            </a:r>
            <a:r>
              <a:rPr lang="en-US" altLang="zh-TW" sz="1600" dirty="0" smtClean="0"/>
              <a:t>)</a:t>
            </a:r>
            <a:endParaRPr lang="en-US" altLang="zh-TW" sz="1600" dirty="0"/>
          </a:p>
        </p:txBody>
      </p:sp>
      <p:sp>
        <p:nvSpPr>
          <p:cNvPr id="8" name="矩形 5"/>
          <p:cNvSpPr/>
          <p:nvPr/>
        </p:nvSpPr>
        <p:spPr>
          <a:xfrm>
            <a:off x="5665822" y="826591"/>
            <a:ext cx="347817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dirty="0">
                <a:solidFill>
                  <a:schemeClr val="tx1"/>
                </a:solidFill>
              </a:rPr>
              <a:t>Подключение NFC и </a:t>
            </a:r>
            <a:r>
              <a:rPr lang="ru-RU" altLang="zh-TW" sz="1600" dirty="0" err="1">
                <a:solidFill>
                  <a:schemeClr val="tx1"/>
                </a:solidFill>
              </a:rPr>
              <a:t>Bluetooth</a:t>
            </a:r>
            <a:endParaRPr lang="ru-RU" altLang="zh-TW" sz="1600" dirty="0">
              <a:solidFill>
                <a:schemeClr val="tx1"/>
              </a:solidFill>
            </a:endParaRPr>
          </a:p>
          <a:p>
            <a:pPr algn="ctr"/>
            <a:r>
              <a:rPr lang="ru-RU" altLang="zh-TW" sz="1600" dirty="0">
                <a:solidFill>
                  <a:schemeClr val="tx1"/>
                </a:solidFill>
              </a:rPr>
              <a:t>(1 </a:t>
            </a:r>
            <a:r>
              <a:rPr lang="ru-RU" altLang="zh-TW" sz="1600" dirty="0" err="1">
                <a:solidFill>
                  <a:schemeClr val="tx1"/>
                </a:solidFill>
              </a:rPr>
              <a:t>аудиовызов</a:t>
            </a:r>
            <a:r>
              <a:rPr lang="ru-RU" altLang="zh-TW" sz="1600" dirty="0">
                <a:solidFill>
                  <a:schemeClr val="tx1"/>
                </a:solidFill>
              </a:rPr>
              <a:t> с помощью </a:t>
            </a:r>
            <a:r>
              <a:rPr lang="ru-RU" altLang="zh-TW" sz="1600" dirty="0" err="1">
                <a:solidFill>
                  <a:schemeClr val="tx1"/>
                </a:solidFill>
              </a:rPr>
              <a:t>Bluetooth</a:t>
            </a:r>
            <a:r>
              <a:rPr lang="ru-RU" altLang="zh-TW" sz="1600" dirty="0">
                <a:solidFill>
                  <a:schemeClr val="tx1"/>
                </a:solidFill>
              </a:rPr>
              <a:t>)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822" y="1763607"/>
            <a:ext cx="3399737" cy="24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23750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Ключевые особенности (</a:t>
            </a:r>
            <a:r>
              <a:rPr lang="ru-RU" sz="2300" i="1" dirty="0" err="1">
                <a:solidFill>
                  <a:srgbClr val="003F92"/>
                </a:solidFill>
                <a:cs typeface="Arial" panose="020B0604020202020204" pitchFamily="34" charset="0"/>
              </a:rPr>
              <a:t>прод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.)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Grp="1"/>
          </p:cNvSpPr>
          <p:nvPr>
            <p:ph idx="1"/>
          </p:nvPr>
        </p:nvSpPr>
        <p:spPr>
          <a:xfrm>
            <a:off x="185849" y="781047"/>
            <a:ext cx="3135199" cy="181927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altLang="zh-TW" sz="1600" b="1" dirty="0" smtClean="0"/>
              <a:t>Перезаряжаемая батарея</a:t>
            </a:r>
            <a:endParaRPr lang="en-US" altLang="zh-TW" sz="1600" b="1" dirty="0"/>
          </a:p>
        </p:txBody>
      </p:sp>
      <p:pic>
        <p:nvPicPr>
          <p:cNvPr id="5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9" y="2600326"/>
            <a:ext cx="3135199" cy="2071690"/>
          </a:xfrm>
          <a:prstGeom prst="rect">
            <a:avLst/>
          </a:prstGeom>
          <a:effectLst/>
        </p:spPr>
      </p:pic>
      <p:pic>
        <p:nvPicPr>
          <p:cNvPr id="6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49" y="774943"/>
            <a:ext cx="2701204" cy="1784913"/>
          </a:xfrm>
          <a:prstGeom prst="rect">
            <a:avLst/>
          </a:prstGeom>
        </p:spPr>
      </p:pic>
      <p:sp>
        <p:nvSpPr>
          <p:cNvPr id="7" name="矩形 4"/>
          <p:cNvSpPr/>
          <p:nvPr/>
        </p:nvSpPr>
        <p:spPr>
          <a:xfrm>
            <a:off x="3321049" y="2747274"/>
            <a:ext cx="2701204" cy="124370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dirty="0"/>
              <a:t>Дублирование экрана</a:t>
            </a:r>
          </a:p>
          <a:p>
            <a:pPr algn="ctr"/>
            <a:r>
              <a:rPr lang="ru-RU" altLang="zh-TW" sz="1600" dirty="0"/>
              <a:t>(Поддержка </a:t>
            </a:r>
            <a:r>
              <a:rPr lang="ru-RU" altLang="zh-TW" sz="1600" dirty="0" err="1"/>
              <a:t>Chromecast</a:t>
            </a:r>
            <a:r>
              <a:rPr lang="ru-RU" altLang="zh-TW" sz="1600" dirty="0"/>
              <a:t> или </a:t>
            </a:r>
            <a:r>
              <a:rPr lang="ru-RU" altLang="zh-TW" sz="1600" dirty="0" smtClean="0"/>
              <a:t> </a:t>
            </a:r>
            <a:r>
              <a:rPr lang="ru-RU" altLang="zh-TW" sz="1600" dirty="0"/>
              <a:t>беспроводного </a:t>
            </a:r>
            <a:r>
              <a:rPr lang="ru-RU" altLang="zh-TW" sz="1600" dirty="0" smtClean="0"/>
              <a:t>адаптера дисплея стороннего производителя</a:t>
            </a:r>
            <a:endParaRPr lang="en-US" altLang="zh-TW" sz="1600" dirty="0"/>
          </a:p>
        </p:txBody>
      </p:sp>
      <p:sp>
        <p:nvSpPr>
          <p:cNvPr id="8" name="矩形 5"/>
          <p:cNvSpPr/>
          <p:nvPr/>
        </p:nvSpPr>
        <p:spPr>
          <a:xfrm>
            <a:off x="6022253" y="781047"/>
            <a:ext cx="2808312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dirty="0" smtClean="0"/>
              <a:t>Простой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USB Plug and Play</a:t>
            </a:r>
          </a:p>
        </p:txBody>
      </p:sp>
      <p:pic>
        <p:nvPicPr>
          <p:cNvPr id="9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26" y="2135288"/>
            <a:ext cx="2808312" cy="1855688"/>
          </a:xfrm>
          <a:prstGeom prst="rect">
            <a:avLst/>
          </a:prstGeom>
        </p:spPr>
      </p:pic>
      <p:pic>
        <p:nvPicPr>
          <p:cNvPr id="10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20" y="3324010"/>
            <a:ext cx="2808312" cy="18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938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Эксклюзивные приложения</a:t>
            </a:r>
          </a:p>
        </p:txBody>
      </p:sp>
      <p:grpSp>
        <p:nvGrpSpPr>
          <p:cNvPr id="4" name="群組 10"/>
          <p:cNvGrpSpPr/>
          <p:nvPr/>
        </p:nvGrpSpPr>
        <p:grpSpPr>
          <a:xfrm>
            <a:off x="2296372" y="933267"/>
            <a:ext cx="6128270" cy="3451550"/>
            <a:chOff x="1788902" y="1734383"/>
            <a:chExt cx="7389067" cy="4593369"/>
          </a:xfrm>
        </p:grpSpPr>
        <p:sp>
          <p:nvSpPr>
            <p:cNvPr id="5" name="矩形 20"/>
            <p:cNvSpPr/>
            <p:nvPr/>
          </p:nvSpPr>
          <p:spPr>
            <a:xfrm>
              <a:off x="1794983" y="4246832"/>
              <a:ext cx="7382986" cy="20809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矩形 7"/>
            <p:cNvSpPr/>
            <p:nvPr/>
          </p:nvSpPr>
          <p:spPr>
            <a:xfrm>
              <a:off x="1788902" y="1734383"/>
              <a:ext cx="7382986" cy="2080920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TW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1901080" y="1857410"/>
              <a:ext cx="5839856" cy="1863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Бесплатная загрузка для </a:t>
              </a:r>
              <a:r>
                <a:rPr lang="ru-RU" altLang="zh-TW" sz="1400" dirty="0" err="1">
                  <a:cs typeface="Arial" panose="020B0604020202020204" pitchFamily="34" charset="0"/>
                </a:rPr>
                <a:t>Windows</a:t>
              </a:r>
              <a:r>
                <a:rPr lang="ru-RU" altLang="zh-TW" sz="1400" dirty="0">
                  <a:cs typeface="Arial" panose="020B0604020202020204" pitchFamily="34" charset="0"/>
                </a:rPr>
                <a:t>® и </a:t>
              </a:r>
              <a:r>
                <a:rPr lang="ru-RU" altLang="zh-TW" sz="1400" dirty="0" err="1">
                  <a:cs typeface="Arial" panose="020B0604020202020204" pitchFamily="34" charset="0"/>
                </a:rPr>
                <a:t>Mac</a:t>
              </a:r>
              <a:r>
                <a:rPr lang="ru-RU" altLang="zh-TW" sz="1400" dirty="0">
                  <a:cs typeface="Arial" panose="020B0604020202020204" pitchFamily="34" charset="0"/>
                </a:rPr>
                <a:t>®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Поддержка </a:t>
              </a:r>
              <a:r>
                <a:rPr lang="ru-RU" altLang="zh-TW" sz="1400" dirty="0" err="1">
                  <a:cs typeface="Arial" panose="020B0604020202020204" pitchFamily="34" charset="0"/>
                </a:rPr>
                <a:t>Skype</a:t>
              </a:r>
              <a:r>
                <a:rPr lang="ru-RU" altLang="zh-TW" sz="1400" dirty="0">
                  <a:cs typeface="Arial" panose="020B0604020202020204" pitchFamily="34" charset="0"/>
                </a:rPr>
                <a:t> ™ </a:t>
              </a:r>
              <a:r>
                <a:rPr lang="ru-RU" altLang="zh-TW" sz="1400" dirty="0" err="1">
                  <a:cs typeface="Arial" panose="020B0604020202020204" pitchFamily="34" charset="0"/>
                </a:rPr>
                <a:t>Plugin</a:t>
              </a:r>
              <a:r>
                <a:rPr lang="ru-RU" altLang="zh-TW" sz="1400" dirty="0">
                  <a:cs typeface="Arial" panose="020B0604020202020204" pitchFamily="34" charset="0"/>
                </a:rPr>
                <a:t> для ответа и вешания с помощью пульта дистанционного управления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Обновление ПО встроенного ПО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Предварительная установка и диагностика устройства</a:t>
              </a:r>
              <a:endParaRPr lang="en-US" altLang="zh-TW" sz="1400" dirty="0">
                <a:cs typeface="Arial" panose="020B0604020202020204" pitchFamily="34" charset="0"/>
              </a:endParaRPr>
            </a:p>
          </p:txBody>
        </p:sp>
        <p:sp>
          <p:nvSpPr>
            <p:cNvPr id="8" name="矩形 22"/>
            <p:cNvSpPr/>
            <p:nvPr/>
          </p:nvSpPr>
          <p:spPr>
            <a:xfrm>
              <a:off x="1955041" y="4263308"/>
              <a:ext cx="6187233" cy="2047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Бесплатная загрузка из магазинов приложений для </a:t>
              </a:r>
              <a:r>
                <a:rPr lang="ru-RU" altLang="zh-TW" sz="1400" dirty="0" err="1">
                  <a:cs typeface="Arial" panose="020B0604020202020204" pitchFamily="34" charset="0"/>
                </a:rPr>
                <a:t>iOS</a:t>
              </a:r>
              <a:r>
                <a:rPr lang="ru-RU" altLang="zh-TW" sz="1400" dirty="0">
                  <a:cs typeface="Arial" panose="020B0604020202020204" pitchFamily="34" charset="0"/>
                </a:rPr>
                <a:t> и </a:t>
              </a:r>
              <a:r>
                <a:rPr lang="ru-RU" altLang="zh-TW" sz="1400" dirty="0" err="1">
                  <a:cs typeface="Arial" panose="020B0604020202020204" pitchFamily="34" charset="0"/>
                </a:rPr>
                <a:t>Android</a:t>
              </a:r>
              <a:endParaRPr lang="ru-RU" altLang="zh-TW" sz="1400" dirty="0">
                <a:cs typeface="Arial" panose="020B0604020202020204" pitchFamily="34" charset="0"/>
              </a:endParaRP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Управление камерой с помощью приложения</a:t>
              </a:r>
            </a:p>
            <a:p>
              <a:pPr marL="18000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altLang="zh-TW" sz="1400" dirty="0">
                  <a:cs typeface="Arial" panose="020B0604020202020204" pitchFamily="34" charset="0"/>
                </a:rPr>
                <a:t>Расширенный контроль VC320 через </a:t>
              </a:r>
              <a:r>
                <a:rPr lang="ru-RU" altLang="zh-TW" sz="1400" dirty="0" err="1">
                  <a:cs typeface="Arial" panose="020B0604020202020204" pitchFamily="34" charset="0"/>
                </a:rPr>
                <a:t>EZHuddle</a:t>
              </a:r>
              <a:r>
                <a:rPr lang="ru-RU" altLang="zh-TW" sz="1400" dirty="0">
                  <a:cs typeface="Arial" panose="020B0604020202020204" pitchFamily="34" charset="0"/>
                </a:rPr>
                <a:t>, включая разрешение вызывающему абоненту контролировать, кто может слушать разговор</a:t>
              </a:r>
              <a:endParaRPr lang="en-US" altLang="zh-TW" sz="1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9" name="群組 29"/>
          <p:cNvGrpSpPr/>
          <p:nvPr/>
        </p:nvGrpSpPr>
        <p:grpSpPr>
          <a:xfrm>
            <a:off x="0" y="829259"/>
            <a:ext cx="2253365" cy="2017373"/>
            <a:chOff x="9427421" y="3998952"/>
            <a:chExt cx="2253365" cy="2017373"/>
          </a:xfrm>
        </p:grpSpPr>
        <p:sp>
          <p:nvSpPr>
            <p:cNvPr id="10" name="圓角矩形 30"/>
            <p:cNvSpPr/>
            <p:nvPr/>
          </p:nvSpPr>
          <p:spPr>
            <a:xfrm>
              <a:off x="9427421" y="3998952"/>
              <a:ext cx="2253365" cy="20173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11" name="圓角矩形 31"/>
            <p:cNvSpPr/>
            <p:nvPr/>
          </p:nvSpPr>
          <p:spPr>
            <a:xfrm>
              <a:off x="9543233" y="4057199"/>
              <a:ext cx="2021741" cy="187012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</p:grpSp>
      <p:pic>
        <p:nvPicPr>
          <p:cNvPr id="12" name="圖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9" y="1019918"/>
            <a:ext cx="1518028" cy="1518028"/>
          </a:xfrm>
          <a:prstGeom prst="rect">
            <a:avLst/>
          </a:prstGeom>
        </p:spPr>
      </p:pic>
      <p:sp>
        <p:nvSpPr>
          <p:cNvPr id="13" name="矩形 28"/>
          <p:cNvSpPr/>
          <p:nvPr/>
        </p:nvSpPr>
        <p:spPr>
          <a:xfrm>
            <a:off x="168024" y="821415"/>
            <a:ext cx="1249788" cy="3207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bg1"/>
                </a:solidFill>
              </a:rPr>
              <a:t>PTZApp</a:t>
            </a:r>
            <a:endParaRPr lang="zh-TW" altLang="en-US" sz="2200" b="1" dirty="0" smtClean="0">
              <a:solidFill>
                <a:schemeClr val="bg1"/>
              </a:solidFill>
            </a:endParaRPr>
          </a:p>
        </p:txBody>
      </p:sp>
      <p:grpSp>
        <p:nvGrpSpPr>
          <p:cNvPr id="14" name="群組 25"/>
          <p:cNvGrpSpPr/>
          <p:nvPr/>
        </p:nvGrpSpPr>
        <p:grpSpPr>
          <a:xfrm>
            <a:off x="43007" y="2594314"/>
            <a:ext cx="2253365" cy="2017373"/>
            <a:chOff x="9427421" y="3998952"/>
            <a:chExt cx="2253365" cy="2017373"/>
          </a:xfrm>
        </p:grpSpPr>
        <p:sp>
          <p:nvSpPr>
            <p:cNvPr id="15" name="圓角矩形 24"/>
            <p:cNvSpPr/>
            <p:nvPr/>
          </p:nvSpPr>
          <p:spPr>
            <a:xfrm>
              <a:off x="9427421" y="3998952"/>
              <a:ext cx="2253365" cy="20173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16" name="圓角矩形 27"/>
            <p:cNvSpPr/>
            <p:nvPr/>
          </p:nvSpPr>
          <p:spPr>
            <a:xfrm>
              <a:off x="9543233" y="4057199"/>
              <a:ext cx="2021741" cy="187012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230" y="4327205"/>
              <a:ext cx="1543746" cy="1543746"/>
            </a:xfrm>
            <a:prstGeom prst="rect">
              <a:avLst/>
            </a:prstGeom>
          </p:spPr>
        </p:pic>
      </p:grpSp>
      <p:sp>
        <p:nvSpPr>
          <p:cNvPr id="18" name="矩形 35"/>
          <p:cNvSpPr/>
          <p:nvPr/>
        </p:nvSpPr>
        <p:spPr>
          <a:xfrm>
            <a:off x="137791" y="2645052"/>
            <a:ext cx="1348109" cy="37293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bg1"/>
                </a:solidFill>
              </a:rPr>
              <a:t>EZHuddle</a:t>
            </a:r>
            <a:endParaRPr lang="zh-TW" altLang="en-US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368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Совместимые приложения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pSp>
        <p:nvGrpSpPr>
          <p:cNvPr id="29" name="群組 2"/>
          <p:cNvGrpSpPr/>
          <p:nvPr/>
        </p:nvGrpSpPr>
        <p:grpSpPr>
          <a:xfrm>
            <a:off x="433165" y="1296212"/>
            <a:ext cx="7899761" cy="3105379"/>
            <a:chOff x="485421" y="1905552"/>
            <a:chExt cx="8215663" cy="4208810"/>
          </a:xfrm>
        </p:grpSpPr>
        <p:pic>
          <p:nvPicPr>
            <p:cNvPr id="30" name="Picture 4" descr="http://upload.wikimedia.org/wikipedia/commons/4/4b/Skype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328" y="3088988"/>
              <a:ext cx="1747888" cy="77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://www.meetingzone.com/portals/0/Logos/lync%20logo%20(3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6536" y="4228812"/>
              <a:ext cx="1763929" cy="71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0" descr="http://bitbitbyte.com/wp-content/uploads/2014/12/google-hangout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0676" y="2019320"/>
              <a:ext cx="1830340" cy="71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http://ihackthatifone.com/wp-content/uploads/2013/06/facetime-icon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61921" y="5263960"/>
              <a:ext cx="688528" cy="81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http://www.userlogos.org/files/logos/Karmody/webex_01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00220" y="4251568"/>
              <a:ext cx="1809750" cy="67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8" descr="http://www.joingotomeeting.com/fec/images/g2m-logo-new-208x4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3266834"/>
              <a:ext cx="2088231" cy="471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0" descr="https://osapac.ca/ccpalo/wp-content/uploads/2014/11/444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6566" y="5472447"/>
              <a:ext cx="2146090" cy="40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" descr="http://bluejeans.com/sites/all/themes/bluejeans/images/logo/blue-jean-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864" y="5404013"/>
              <a:ext cx="1933816" cy="56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https://www.aarnet.edu.au/images/uploads/main/ZoomLogoBlue_copy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295" y="2120894"/>
              <a:ext cx="1953641" cy="44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://www.lineaedp.it/wp-content/blogs.dir/3/files/2013/06/vidyo_logo21-300x210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46864" y="4210175"/>
              <a:ext cx="1891904" cy="730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8" descr="http://www.slu.edu/Images/its_files/Fuze_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171448"/>
              <a:ext cx="1809750" cy="638175"/>
            </a:xfrm>
            <a:prstGeom prst="rect">
              <a:avLst/>
            </a:prstGeom>
            <a:noFill/>
            <a:ln w="127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0" descr="http://blog.gtwang.org/wp-content/uploads/2015/03/WebRTC-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821" y="2151374"/>
              <a:ext cx="2088232" cy="478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圓角矩形 1"/>
            <p:cNvSpPr/>
            <p:nvPr/>
          </p:nvSpPr>
          <p:spPr>
            <a:xfrm>
              <a:off x="499684" y="1906676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3" name="圓角矩形 17"/>
            <p:cNvSpPr/>
            <p:nvPr/>
          </p:nvSpPr>
          <p:spPr>
            <a:xfrm>
              <a:off x="3437229" y="1905552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4" name="圓角矩形 18"/>
            <p:cNvSpPr/>
            <p:nvPr/>
          </p:nvSpPr>
          <p:spPr>
            <a:xfrm>
              <a:off x="499684" y="3012930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5" name="圓角矩形 19"/>
            <p:cNvSpPr/>
            <p:nvPr/>
          </p:nvSpPr>
          <p:spPr>
            <a:xfrm>
              <a:off x="485421" y="4128014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6" name="圓角矩形 20"/>
            <p:cNvSpPr/>
            <p:nvPr/>
          </p:nvSpPr>
          <p:spPr>
            <a:xfrm>
              <a:off x="499735" y="5208134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7" name="圓角矩形 21"/>
            <p:cNvSpPr/>
            <p:nvPr/>
          </p:nvSpPr>
          <p:spPr>
            <a:xfrm>
              <a:off x="3437229" y="3012038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8" name="圓角矩形 22"/>
            <p:cNvSpPr/>
            <p:nvPr/>
          </p:nvSpPr>
          <p:spPr>
            <a:xfrm>
              <a:off x="3437278" y="4125747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49" name="圓角矩形 23"/>
            <p:cNvSpPr/>
            <p:nvPr/>
          </p:nvSpPr>
          <p:spPr>
            <a:xfrm>
              <a:off x="3450591" y="5229200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50" name="圓角矩形 24"/>
            <p:cNvSpPr/>
            <p:nvPr/>
          </p:nvSpPr>
          <p:spPr>
            <a:xfrm>
              <a:off x="6404340" y="1917657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51" name="圓角矩形 25"/>
            <p:cNvSpPr/>
            <p:nvPr/>
          </p:nvSpPr>
          <p:spPr>
            <a:xfrm>
              <a:off x="6413571" y="3029702"/>
              <a:ext cx="2272116" cy="885162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52" name="圓角矩形 26"/>
            <p:cNvSpPr/>
            <p:nvPr/>
          </p:nvSpPr>
          <p:spPr>
            <a:xfrm>
              <a:off x="6428968" y="4128014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  <p:sp>
          <p:nvSpPr>
            <p:cNvPr id="53" name="圓角矩形 27"/>
            <p:cNvSpPr/>
            <p:nvPr/>
          </p:nvSpPr>
          <p:spPr>
            <a:xfrm>
              <a:off x="6428968" y="5229200"/>
              <a:ext cx="2272116" cy="88516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00" dirty="0" smtClean="0"/>
            </a:p>
          </p:txBody>
        </p:sp>
      </p:grp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433165" y="862057"/>
            <a:ext cx="5410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* Please be careful to use </a:t>
            </a:r>
            <a:r>
              <a:rPr lang="en-US" sz="2200" i="1" kern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these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logos.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761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Панели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5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354" y="1310972"/>
            <a:ext cx="710887" cy="3207028"/>
          </a:xfrm>
          <a:prstGeom prst="rect">
            <a:avLst/>
          </a:prstGeom>
        </p:spPr>
      </p:pic>
      <p:sp>
        <p:nvSpPr>
          <p:cNvPr id="6" name="文字方塊 13"/>
          <p:cNvSpPr txBox="1"/>
          <p:nvPr/>
        </p:nvSpPr>
        <p:spPr>
          <a:xfrm>
            <a:off x="-1" y="2976290"/>
            <a:ext cx="151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TW" sz="1000" dirty="0" smtClean="0"/>
              <a:t>Включение\отключение микрофона</a:t>
            </a:r>
            <a:r>
              <a:rPr lang="en-US" altLang="zh-TW" sz="1000" dirty="0" smtClean="0"/>
              <a:t> </a:t>
            </a:r>
            <a:endParaRPr lang="zh-TW" altLang="en-US" sz="1000" dirty="0"/>
          </a:p>
        </p:txBody>
      </p:sp>
      <p:cxnSp>
        <p:nvCxnSpPr>
          <p:cNvPr id="8" name="直線接點 12"/>
          <p:cNvCxnSpPr/>
          <p:nvPr/>
        </p:nvCxnSpPr>
        <p:spPr>
          <a:xfrm>
            <a:off x="1437354" y="3205311"/>
            <a:ext cx="504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6"/>
          <p:cNvSpPr txBox="1"/>
          <p:nvPr/>
        </p:nvSpPr>
        <p:spPr>
          <a:xfrm>
            <a:off x="0" y="788340"/>
            <a:ext cx="4248472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TW" sz="2200" b="1" dirty="0" smtClean="0">
                <a:solidFill>
                  <a:schemeClr val="bg1"/>
                </a:solidFill>
              </a:rPr>
              <a:t>Фронтальная панель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文字方塊 42"/>
          <p:cNvSpPr txBox="1"/>
          <p:nvPr/>
        </p:nvSpPr>
        <p:spPr>
          <a:xfrm>
            <a:off x="2813460" y="130280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Power</a:t>
            </a:r>
            <a:endParaRPr lang="zh-TW" altLang="en-US" sz="1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813460" y="233633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NFC</a:t>
            </a:r>
            <a:endParaRPr lang="zh-TW" altLang="en-US" sz="1200" dirty="0"/>
          </a:p>
        </p:txBody>
      </p:sp>
      <p:cxnSp>
        <p:nvCxnSpPr>
          <p:cNvPr id="12" name="直線接點 43"/>
          <p:cNvCxnSpPr/>
          <p:nvPr/>
        </p:nvCxnSpPr>
        <p:spPr>
          <a:xfrm>
            <a:off x="2040241" y="1427213"/>
            <a:ext cx="720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43"/>
          <p:cNvCxnSpPr/>
          <p:nvPr/>
        </p:nvCxnSpPr>
        <p:spPr>
          <a:xfrm>
            <a:off x="2124236" y="2471936"/>
            <a:ext cx="720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5"/>
          <p:cNvSpPr txBox="1"/>
          <p:nvPr/>
        </p:nvSpPr>
        <p:spPr>
          <a:xfrm>
            <a:off x="2844236" y="3271915"/>
            <a:ext cx="1435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200" dirty="0" smtClean="0"/>
              <a:t>Презентация</a:t>
            </a:r>
            <a:endParaRPr lang="zh-TW" altLang="en-US" sz="1200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2268236" y="3410415"/>
            <a:ext cx="576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6"/>
          <p:cNvSpPr txBox="1"/>
          <p:nvPr/>
        </p:nvSpPr>
        <p:spPr>
          <a:xfrm>
            <a:off x="3033596" y="3724089"/>
            <a:ext cx="1520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200" dirty="0" smtClean="0"/>
              <a:t>Видеоконференция</a:t>
            </a:r>
            <a:endParaRPr lang="zh-TW" altLang="en-US" sz="1200" dirty="0"/>
          </a:p>
        </p:txBody>
      </p:sp>
      <p:grpSp>
        <p:nvGrpSpPr>
          <p:cNvPr id="19" name="群組 22"/>
          <p:cNvGrpSpPr/>
          <p:nvPr/>
        </p:nvGrpSpPr>
        <p:grpSpPr>
          <a:xfrm>
            <a:off x="2037120" y="3505471"/>
            <a:ext cx="996476" cy="357118"/>
            <a:chOff x="2154208" y="4860548"/>
            <a:chExt cx="1481688" cy="227588"/>
          </a:xfrm>
        </p:grpSpPr>
        <p:cxnSp>
          <p:nvCxnSpPr>
            <p:cNvPr id="20" name="直線接點 17"/>
            <p:cNvCxnSpPr/>
            <p:nvPr/>
          </p:nvCxnSpPr>
          <p:spPr>
            <a:xfrm>
              <a:off x="2154208" y="5088136"/>
              <a:ext cx="1481688" cy="0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19"/>
            <p:cNvCxnSpPr/>
            <p:nvPr/>
          </p:nvCxnSpPr>
          <p:spPr>
            <a:xfrm flipV="1">
              <a:off x="2154208" y="4860548"/>
              <a:ext cx="0" cy="227588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字方塊 25"/>
          <p:cNvSpPr txBox="1"/>
          <p:nvPr/>
        </p:nvSpPr>
        <p:spPr>
          <a:xfrm>
            <a:off x="-220923" y="3594966"/>
            <a:ext cx="1619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/>
              <a:t>Bluetooth</a:t>
            </a:r>
            <a:endParaRPr lang="zh-TW" altLang="en-US" sz="1200" dirty="0"/>
          </a:p>
        </p:txBody>
      </p:sp>
      <p:grpSp>
        <p:nvGrpSpPr>
          <p:cNvPr id="23" name="群組 23"/>
          <p:cNvGrpSpPr/>
          <p:nvPr/>
        </p:nvGrpSpPr>
        <p:grpSpPr>
          <a:xfrm>
            <a:off x="1403765" y="3524479"/>
            <a:ext cx="401416" cy="227588"/>
            <a:chOff x="1470176" y="4872836"/>
            <a:chExt cx="401416" cy="227588"/>
          </a:xfrm>
        </p:grpSpPr>
        <p:cxnSp>
          <p:nvCxnSpPr>
            <p:cNvPr id="24" name="直線接點 24"/>
            <p:cNvCxnSpPr/>
            <p:nvPr/>
          </p:nvCxnSpPr>
          <p:spPr>
            <a:xfrm>
              <a:off x="1470176" y="5100424"/>
              <a:ext cx="396000" cy="0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6"/>
            <p:cNvCxnSpPr/>
            <p:nvPr/>
          </p:nvCxnSpPr>
          <p:spPr>
            <a:xfrm flipV="1">
              <a:off x="1871592" y="4872836"/>
              <a:ext cx="0" cy="227588"/>
            </a:xfrm>
            <a:prstGeom prst="line">
              <a:avLst/>
            </a:prstGeom>
            <a:ln w="95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字方塊 8"/>
          <p:cNvSpPr txBox="1"/>
          <p:nvPr/>
        </p:nvSpPr>
        <p:spPr>
          <a:xfrm>
            <a:off x="4558507" y="788339"/>
            <a:ext cx="4248472" cy="43088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TW" sz="2200" b="1" dirty="0" smtClean="0">
                <a:solidFill>
                  <a:schemeClr val="bg1"/>
                </a:solidFill>
              </a:rPr>
              <a:t>Тыловая панель</a:t>
            </a:r>
            <a:endParaRPr lang="zh-TW" altLang="en-US" sz="2200" b="1" dirty="0">
              <a:solidFill>
                <a:schemeClr val="bg1"/>
              </a:solidFill>
            </a:endParaRPr>
          </a:p>
        </p:txBody>
      </p:sp>
      <p:pic>
        <p:nvPicPr>
          <p:cNvPr id="27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271" y="1429926"/>
            <a:ext cx="678875" cy="3092728"/>
          </a:xfrm>
          <a:prstGeom prst="rect">
            <a:avLst/>
          </a:prstGeom>
        </p:spPr>
      </p:pic>
      <p:sp>
        <p:nvSpPr>
          <p:cNvPr id="28" name="文字方塊 30"/>
          <p:cNvSpPr txBox="1"/>
          <p:nvPr/>
        </p:nvSpPr>
        <p:spPr>
          <a:xfrm>
            <a:off x="7357711" y="2613337"/>
            <a:ext cx="138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USB 2.1A</a:t>
            </a:r>
            <a:r>
              <a:rPr lang="zh-TW" altLang="en-US" dirty="0" smtClean="0"/>
              <a:t>*</a:t>
            </a:r>
            <a:endParaRPr lang="zh-TW" altLang="en-US" dirty="0"/>
          </a:p>
        </p:txBody>
      </p:sp>
      <p:sp>
        <p:nvSpPr>
          <p:cNvPr id="29" name="文字方塊 32"/>
          <p:cNvSpPr txBox="1"/>
          <p:nvPr/>
        </p:nvSpPr>
        <p:spPr>
          <a:xfrm>
            <a:off x="7357711" y="29425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HDMI</a:t>
            </a:r>
            <a:r>
              <a:rPr lang="ru-RU" altLang="zh-TW" sz="1200" dirty="0" smtClean="0"/>
              <a:t> вход</a:t>
            </a:r>
            <a:endParaRPr lang="zh-TW" altLang="en-US" sz="1200" dirty="0"/>
          </a:p>
        </p:txBody>
      </p:sp>
      <p:sp>
        <p:nvSpPr>
          <p:cNvPr id="30" name="文字方塊 34"/>
          <p:cNvSpPr txBox="1"/>
          <p:nvPr/>
        </p:nvSpPr>
        <p:spPr>
          <a:xfrm>
            <a:off x="7357711" y="3208933"/>
            <a:ext cx="1247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HDMI </a:t>
            </a:r>
            <a:r>
              <a:rPr lang="ru-RU" altLang="zh-TW" sz="1200" dirty="0" smtClean="0"/>
              <a:t>выход</a:t>
            </a:r>
            <a:endParaRPr lang="zh-TW" altLang="en-US" sz="1200" dirty="0"/>
          </a:p>
        </p:txBody>
      </p:sp>
      <p:sp>
        <p:nvSpPr>
          <p:cNvPr id="31" name="文字方塊 37"/>
          <p:cNvSpPr txBox="1"/>
          <p:nvPr/>
        </p:nvSpPr>
        <p:spPr>
          <a:xfrm>
            <a:off x="5063039" y="33932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/>
              <a:t>USB</a:t>
            </a:r>
            <a:endParaRPr lang="zh-TW" altLang="en-US" sz="1200" dirty="0"/>
          </a:p>
        </p:txBody>
      </p:sp>
      <p:sp>
        <p:nvSpPr>
          <p:cNvPr id="32" name="文字方塊 38"/>
          <p:cNvSpPr txBox="1"/>
          <p:nvPr/>
        </p:nvSpPr>
        <p:spPr>
          <a:xfrm>
            <a:off x="5142239" y="36702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/>
              <a:t>Reset</a:t>
            </a:r>
            <a:endParaRPr lang="zh-TW" altLang="en-US" sz="1200" dirty="0"/>
          </a:p>
        </p:txBody>
      </p:sp>
      <p:sp>
        <p:nvSpPr>
          <p:cNvPr id="33" name="文字方塊 40"/>
          <p:cNvSpPr txBox="1"/>
          <p:nvPr/>
        </p:nvSpPr>
        <p:spPr>
          <a:xfrm>
            <a:off x="5129356" y="383345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 smtClean="0"/>
              <a:t>Power Jack</a:t>
            </a:r>
            <a:endParaRPr lang="zh-TW" altLang="en-US" sz="1200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6825114" y="2826779"/>
            <a:ext cx="57606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3"/>
          <p:cNvCxnSpPr/>
          <p:nvPr/>
        </p:nvCxnSpPr>
        <p:spPr>
          <a:xfrm>
            <a:off x="6825114" y="3109376"/>
            <a:ext cx="57606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3"/>
          <p:cNvCxnSpPr/>
          <p:nvPr/>
        </p:nvCxnSpPr>
        <p:spPr>
          <a:xfrm>
            <a:off x="6825114" y="3347432"/>
            <a:ext cx="57606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3"/>
          <p:cNvCxnSpPr/>
          <p:nvPr/>
        </p:nvCxnSpPr>
        <p:spPr>
          <a:xfrm>
            <a:off x="6146239" y="3524479"/>
            <a:ext cx="57606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3"/>
          <p:cNvCxnSpPr/>
          <p:nvPr/>
        </p:nvCxnSpPr>
        <p:spPr>
          <a:xfrm>
            <a:off x="6106679" y="3810749"/>
            <a:ext cx="57606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3"/>
          <p:cNvCxnSpPr/>
          <p:nvPr/>
        </p:nvCxnSpPr>
        <p:spPr>
          <a:xfrm>
            <a:off x="6071151" y="3947263"/>
            <a:ext cx="57606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6"/>
          <p:cNvSpPr txBox="1"/>
          <p:nvPr/>
        </p:nvSpPr>
        <p:spPr>
          <a:xfrm>
            <a:off x="1864694" y="4708734"/>
            <a:ext cx="3030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Amperage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7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036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Ракурсы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87" y="1028699"/>
            <a:ext cx="944020" cy="3485385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09" y="1028699"/>
            <a:ext cx="1511519" cy="3485385"/>
          </a:xfrm>
          <a:prstGeom prst="rect">
            <a:avLst/>
          </a:prstGeom>
        </p:spPr>
      </p:pic>
      <p:pic>
        <p:nvPicPr>
          <p:cNvPr id="6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00" y="1028699"/>
            <a:ext cx="910848" cy="3491458"/>
          </a:xfrm>
          <a:prstGeom prst="rect">
            <a:avLst/>
          </a:prstGeom>
        </p:spPr>
      </p:pic>
      <p:pic>
        <p:nvPicPr>
          <p:cNvPr id="7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72" y="1022626"/>
            <a:ext cx="1283645" cy="34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7946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Сравнение</a:t>
            </a:r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22" y="858358"/>
            <a:ext cx="679929" cy="15678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28738"/>
              </p:ext>
            </p:extLst>
          </p:nvPr>
        </p:nvGraphicFramePr>
        <p:xfrm>
          <a:off x="329406" y="2609832"/>
          <a:ext cx="8458202" cy="1981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2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err="1" smtClean="0"/>
                        <a:t>AVer</a:t>
                      </a:r>
                      <a:r>
                        <a:rPr lang="en-US" altLang="zh-TW" sz="1600" kern="1200" dirty="0" smtClean="0"/>
                        <a:t> VC320</a:t>
                      </a:r>
                      <a:endParaRPr lang="zh-TW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err="1" smtClean="0"/>
                        <a:t>Logxxxxx</a:t>
                      </a:r>
                      <a:r>
                        <a:rPr lang="en-US" altLang="zh-TW" sz="1600" dirty="0" smtClean="0"/>
                        <a:t> </a:t>
                      </a:r>
                      <a:r>
                        <a:rPr lang="en-US" altLang="zh-TW" sz="1600" dirty="0" err="1" smtClean="0"/>
                        <a:t>ConxxxxCam</a:t>
                      </a:r>
                      <a:r>
                        <a:rPr lang="en-US" altLang="zh-TW" sz="1600" dirty="0" smtClean="0"/>
                        <a:t> </a:t>
                      </a:r>
                      <a:r>
                        <a:rPr lang="en-US" altLang="zh-TW" sz="1600" dirty="0" err="1" smtClean="0"/>
                        <a:t>Cxxxxxct</a:t>
                      </a:r>
                      <a:endParaRPr lang="en-US" altLang="zh-TW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Full</a:t>
                      </a:r>
                      <a:r>
                        <a:rPr lang="en-US" altLang="zh-TW" sz="1200" baseline="0" dirty="0" smtClean="0"/>
                        <a:t> HD 1080p 30fps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Full</a:t>
                      </a:r>
                      <a:r>
                        <a:rPr lang="en-US" altLang="zh-TW" sz="1200" baseline="0" dirty="0" smtClean="0"/>
                        <a:t> HD 1080p </a:t>
                      </a:r>
                      <a:endParaRPr lang="zh-TW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 smtClean="0">
                          <a:solidFill>
                            <a:srgbClr val="00B0F0"/>
                          </a:solidFill>
                        </a:rPr>
                        <a:t>110°  </a:t>
                      </a:r>
                      <a:r>
                        <a:rPr lang="ru-RU" altLang="zh-TW" sz="1200" baseline="0" dirty="0" smtClean="0">
                          <a:solidFill>
                            <a:schemeClr val="tx1"/>
                          </a:solidFill>
                        </a:rPr>
                        <a:t>Угол обзора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/>
                        <a:t>90°  </a:t>
                      </a:r>
                      <a:r>
                        <a:rPr lang="ru-RU" altLang="zh-TW" sz="1200" baseline="0" dirty="0" smtClean="0"/>
                        <a:t>Угол обзора</a:t>
                      </a:r>
                      <a:endParaRPr lang="zh-TW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Цифровое панорамирование, наклон и масштабирование</a:t>
                      </a: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Цифровое панорамирование, наклон и масштабирование</a:t>
                      </a:r>
                      <a:endParaRPr lang="zh-TW" altLang="zh-TW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5-кратное увеличение (включая 1,7-кратное без потерь)</a:t>
                      </a:r>
                      <a:endParaRPr lang="zh-TW" altLang="zh-TW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4</a:t>
                      </a:r>
                      <a:r>
                        <a:rPr lang="ru-RU" altLang="zh-TW" sz="1200" dirty="0" smtClean="0"/>
                        <a:t>-кратное</a:t>
                      </a:r>
                      <a:r>
                        <a:rPr lang="ru-RU" altLang="zh-TW" sz="1200" baseline="0" dirty="0" smtClean="0"/>
                        <a:t> </a:t>
                      </a:r>
                      <a:r>
                        <a:rPr lang="ru-RU" altLang="zh-TW" sz="1200" dirty="0" smtClean="0"/>
                        <a:t>цифровое</a:t>
                      </a:r>
                      <a:r>
                        <a:rPr lang="ru-RU" altLang="zh-TW" sz="1200" baseline="0" dirty="0" smtClean="0"/>
                        <a:t> </a:t>
                      </a:r>
                      <a:r>
                        <a:rPr lang="ru-RU" altLang="zh-TW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</a:t>
                      </a:r>
                      <a:endParaRPr lang="zh-TW" altLang="zh-TW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Широкополосное аудио на 360 ° с радиусом 15 футов</a:t>
                      </a:r>
                      <a:endParaRPr lang="zh-TW" altLang="zh-TW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dirty="0" smtClean="0"/>
                        <a:t>Широкополосное аудио на 360 ° с радиусом 12 футов</a:t>
                      </a:r>
                      <a:endParaRPr lang="en-US" altLang="zh-TW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USB 2.0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ru-RU" altLang="zh-TW" sz="1200" kern="1200" baseline="0" dirty="0" smtClean="0">
                          <a:effectLst/>
                        </a:rPr>
                        <a:t>совместимость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/>
                        <a:t>USB 2.0 </a:t>
                      </a:r>
                      <a:r>
                        <a:rPr lang="ru-RU" altLang="zh-TW" sz="1200" kern="1200" dirty="0" smtClean="0">
                          <a:effectLst/>
                        </a:rPr>
                        <a:t>совместимость</a:t>
                      </a:r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4"/>
          <a:stretch/>
        </p:blipFill>
        <p:spPr>
          <a:xfrm>
            <a:off x="5806462" y="858358"/>
            <a:ext cx="1303994" cy="15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958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Приложения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595" y="810310"/>
            <a:ext cx="6758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altLang="zh-TW" sz="1600" dirty="0" smtClean="0"/>
              <a:t>Решение для </a:t>
            </a:r>
            <a:r>
              <a:rPr lang="ru-RU" altLang="zh-TW" sz="1600" dirty="0" err="1" smtClean="0"/>
              <a:t>видеоконференц</a:t>
            </a:r>
            <a:r>
              <a:rPr lang="ru-RU" altLang="zh-TW" sz="1600" dirty="0" smtClean="0"/>
              <a:t> комнат для 2-х – 8-и участников</a:t>
            </a:r>
            <a:endParaRPr lang="en-US" altLang="zh-TW" sz="1600" dirty="0"/>
          </a:p>
        </p:txBody>
      </p:sp>
      <p:pic>
        <p:nvPicPr>
          <p:cNvPr id="5" name="Picture 2" descr="D:\★mine\02.product related\Cam520&amp;Cam530\product pics\Cam520_530_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1358023"/>
            <a:ext cx="8001000" cy="20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19" y="2324115"/>
            <a:ext cx="2341209" cy="2554555"/>
          </a:xfrm>
          <a:prstGeom prst="rect">
            <a:avLst/>
          </a:prstGeom>
        </p:spPr>
      </p:pic>
      <p:grpSp>
        <p:nvGrpSpPr>
          <p:cNvPr id="7" name="群組 3"/>
          <p:cNvGrpSpPr/>
          <p:nvPr/>
        </p:nvGrpSpPr>
        <p:grpSpPr>
          <a:xfrm>
            <a:off x="1977326" y="3458907"/>
            <a:ext cx="1682055" cy="1425594"/>
            <a:chOff x="323527" y="3377259"/>
            <a:chExt cx="2610193" cy="1985233"/>
          </a:xfrm>
        </p:grpSpPr>
        <p:sp>
          <p:nvSpPr>
            <p:cNvPr id="8" name="矩形 5"/>
            <p:cNvSpPr/>
            <p:nvPr/>
          </p:nvSpPr>
          <p:spPr>
            <a:xfrm>
              <a:off x="323527" y="3377259"/>
              <a:ext cx="2610193" cy="1985233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6"/>
            <p:cNvSpPr/>
            <p:nvPr/>
          </p:nvSpPr>
          <p:spPr>
            <a:xfrm>
              <a:off x="1374139" y="3550498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0" name="圓角矩形 39"/>
            <p:cNvSpPr/>
            <p:nvPr/>
          </p:nvSpPr>
          <p:spPr>
            <a:xfrm>
              <a:off x="824903" y="3550498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1" name="圓角矩形 45"/>
            <p:cNvSpPr/>
            <p:nvPr/>
          </p:nvSpPr>
          <p:spPr>
            <a:xfrm>
              <a:off x="1965041" y="3550498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2" name="圓角矩形 6"/>
            <p:cNvSpPr/>
            <p:nvPr/>
          </p:nvSpPr>
          <p:spPr>
            <a:xfrm>
              <a:off x="1374139" y="5032112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3" name="圓角矩形 39"/>
            <p:cNvSpPr/>
            <p:nvPr/>
          </p:nvSpPr>
          <p:spPr>
            <a:xfrm>
              <a:off x="824903" y="5032112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4" name="圓角矩形 45"/>
            <p:cNvSpPr/>
            <p:nvPr/>
          </p:nvSpPr>
          <p:spPr>
            <a:xfrm>
              <a:off x="1965041" y="5032112"/>
              <a:ext cx="374878" cy="20071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5" name="圓角矩形 39"/>
            <p:cNvSpPr/>
            <p:nvPr/>
          </p:nvSpPr>
          <p:spPr>
            <a:xfrm rot="5400000">
              <a:off x="393234" y="4020140"/>
              <a:ext cx="374878" cy="200710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6" name="圓角矩形 39"/>
            <p:cNvSpPr/>
            <p:nvPr/>
          </p:nvSpPr>
          <p:spPr>
            <a:xfrm rot="5400000">
              <a:off x="393234" y="4581366"/>
              <a:ext cx="374878" cy="200710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7" name="矩形 34"/>
            <p:cNvSpPr/>
            <p:nvPr/>
          </p:nvSpPr>
          <p:spPr>
            <a:xfrm>
              <a:off x="2832760" y="3768774"/>
              <a:ext cx="93720" cy="124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圓角矩形 1"/>
            <p:cNvSpPr/>
            <p:nvPr/>
          </p:nvSpPr>
          <p:spPr>
            <a:xfrm>
              <a:off x="872684" y="3936172"/>
              <a:ext cx="1467236" cy="923266"/>
            </a:xfrm>
            <a:prstGeom prst="roundRect">
              <a:avLst/>
            </a:prstGeom>
            <a:blipFill>
              <a:blip r:embed="rId6" cstate="screen"/>
              <a:tile tx="0" ty="0" sx="100000" sy="100000" flip="none" algn="tl"/>
            </a:blipFill>
            <a:ln>
              <a:noFill/>
            </a:ln>
            <a:effectLst>
              <a:outerShdw blurRad="149987" dist="203200" dir="8400000" sx="96000" sy="96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8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35024" y="1673352"/>
            <a:ext cx="5143500" cy="17624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prstClr val="white"/>
                </a:solidFill>
                <a:cs typeface="Arial" charset="0"/>
              </a:rPr>
              <a:t>VC320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cs typeface="Arial" charset="0"/>
              </a:rPr>
              <a:t>Conference Camera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143000" y="4909368"/>
            <a:ext cx="685272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Released by </a:t>
            </a:r>
            <a:r>
              <a:rPr lang="en-US" sz="975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SIU PMK | AVer </a:t>
            </a:r>
            <a:r>
              <a:rPr lang="en-US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Information Inc. | 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  <a:hlinkClick r:id="rId3"/>
              </a:rPr>
              <a:t>www.aver.com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975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charset="0"/>
              </a:rPr>
              <a:t>| 2016  July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39652" y="3880437"/>
            <a:ext cx="3168919" cy="670893"/>
            <a:chOff x="685800" y="5646190"/>
            <a:chExt cx="4225223" cy="894524"/>
          </a:xfrm>
        </p:grpSpPr>
        <p:pic>
          <p:nvPicPr>
            <p:cNvPr id="9" name="Picture 2" descr="F:\Company Related\Writing Guidelines\icon_L4_green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646190"/>
              <a:ext cx="990600" cy="89452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774610" y="5894153"/>
              <a:ext cx="313641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Approved for external release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4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842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Сценарии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群組 15"/>
          <p:cNvGrpSpPr/>
          <p:nvPr/>
        </p:nvGrpSpPr>
        <p:grpSpPr>
          <a:xfrm rot="690066">
            <a:off x="133523" y="651245"/>
            <a:ext cx="5826410" cy="4017440"/>
            <a:chOff x="179512" y="2036707"/>
            <a:chExt cx="4176464" cy="36003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5" name="群組 14"/>
            <p:cNvGrpSpPr/>
            <p:nvPr/>
          </p:nvGrpSpPr>
          <p:grpSpPr>
            <a:xfrm>
              <a:off x="179512" y="2132856"/>
              <a:ext cx="4176464" cy="59375"/>
              <a:chOff x="179512" y="2132856"/>
              <a:chExt cx="4176464" cy="59375"/>
            </a:xfrm>
          </p:grpSpPr>
          <p:cxnSp>
            <p:nvCxnSpPr>
              <p:cNvPr id="15" name="直線接點 9"/>
              <p:cNvCxnSpPr/>
              <p:nvPr/>
            </p:nvCxnSpPr>
            <p:spPr>
              <a:xfrm>
                <a:off x="179512" y="2132856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1"/>
              <p:cNvCxnSpPr/>
              <p:nvPr/>
            </p:nvCxnSpPr>
            <p:spPr>
              <a:xfrm>
                <a:off x="179512" y="2192231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10"/>
            <p:cNvGrpSpPr/>
            <p:nvPr/>
          </p:nvGrpSpPr>
          <p:grpSpPr>
            <a:xfrm>
              <a:off x="179512" y="5457857"/>
              <a:ext cx="4176464" cy="59375"/>
              <a:chOff x="179512" y="5457857"/>
              <a:chExt cx="4176464" cy="59375"/>
            </a:xfrm>
          </p:grpSpPr>
          <p:cxnSp>
            <p:nvCxnSpPr>
              <p:cNvPr id="13" name="直線接點 12"/>
              <p:cNvCxnSpPr/>
              <p:nvPr/>
            </p:nvCxnSpPr>
            <p:spPr>
              <a:xfrm>
                <a:off x="179512" y="5457857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179512" y="5517232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群組 16"/>
            <p:cNvGrpSpPr/>
            <p:nvPr/>
          </p:nvGrpSpPr>
          <p:grpSpPr>
            <a:xfrm rot="16200000">
              <a:off x="2435327" y="3800707"/>
              <a:ext cx="3600000" cy="72000"/>
              <a:chOff x="179512" y="2132856"/>
              <a:chExt cx="4176464" cy="59375"/>
            </a:xfrm>
          </p:grpSpPr>
          <p:cxnSp>
            <p:nvCxnSpPr>
              <p:cNvPr id="11" name="直線接點 17"/>
              <p:cNvCxnSpPr/>
              <p:nvPr/>
            </p:nvCxnSpPr>
            <p:spPr>
              <a:xfrm>
                <a:off x="179512" y="2132856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8"/>
              <p:cNvCxnSpPr/>
              <p:nvPr/>
            </p:nvCxnSpPr>
            <p:spPr>
              <a:xfrm>
                <a:off x="179512" y="2192231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22"/>
            <p:cNvGrpSpPr/>
            <p:nvPr/>
          </p:nvGrpSpPr>
          <p:grpSpPr>
            <a:xfrm rot="16200000">
              <a:off x="-1488729" y="3801098"/>
              <a:ext cx="3600000" cy="72000"/>
              <a:chOff x="179512" y="2132856"/>
              <a:chExt cx="4176464" cy="59375"/>
            </a:xfrm>
          </p:grpSpPr>
          <p:cxnSp>
            <p:nvCxnSpPr>
              <p:cNvPr id="9" name="直線接點 23"/>
              <p:cNvCxnSpPr/>
              <p:nvPr/>
            </p:nvCxnSpPr>
            <p:spPr>
              <a:xfrm>
                <a:off x="179512" y="2132856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24"/>
              <p:cNvCxnSpPr/>
              <p:nvPr/>
            </p:nvCxnSpPr>
            <p:spPr>
              <a:xfrm>
                <a:off x="179512" y="2192231"/>
                <a:ext cx="4176464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2" descr="\\da00001955\08-圖庫\07_Meeting\31311549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91"/>
          <a:stretch/>
        </p:blipFill>
        <p:spPr bwMode="auto">
          <a:xfrm>
            <a:off x="5887427" y="961134"/>
            <a:ext cx="2829591" cy="35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90178"/>
              </p:ext>
            </p:extLst>
          </p:nvPr>
        </p:nvGraphicFramePr>
        <p:xfrm>
          <a:off x="886711" y="1010497"/>
          <a:ext cx="3846012" cy="3306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8857">
                <a:tc>
                  <a:txBody>
                    <a:bodyPr/>
                    <a:lstStyle/>
                    <a:p>
                      <a:r>
                        <a:rPr lang="en-US" altLang="zh-TW" sz="36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36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zh-TW" sz="1600" dirty="0" smtClean="0"/>
                        <a:t>ПО</a:t>
                      </a:r>
                      <a:r>
                        <a:rPr lang="ru-RU" altLang="zh-TW" sz="1600" baseline="0" dirty="0" smtClean="0"/>
                        <a:t> стороннего производителя</a:t>
                      </a:r>
                      <a:endParaRPr lang="en-US" altLang="zh-TW" sz="16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571">
                <a:tc>
                  <a:txBody>
                    <a:bodyPr/>
                    <a:lstStyle/>
                    <a:p>
                      <a:r>
                        <a:rPr lang="en-US" altLang="zh-TW" sz="3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zh-TW" altLang="en-US" sz="3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zh-TW" sz="1600" dirty="0" smtClean="0"/>
                        <a:t>Программное обеспечение стороннего производителя + мобильное </a:t>
                      </a:r>
                      <a:r>
                        <a:rPr lang="ru-RU" altLang="zh-TW" sz="1600" dirty="0" err="1" smtClean="0"/>
                        <a:t>аудиовызовы</a:t>
                      </a:r>
                      <a:r>
                        <a:rPr lang="ru-RU" altLang="zh-TW" sz="1600" baseline="0" dirty="0" smtClean="0"/>
                        <a:t> через</a:t>
                      </a:r>
                      <a:r>
                        <a:rPr lang="ru-RU" altLang="zh-TW" sz="1600" dirty="0" smtClean="0"/>
                        <a:t> </a:t>
                      </a:r>
                      <a:r>
                        <a:rPr lang="ru-RU" altLang="zh-TW" sz="1600" dirty="0" err="1" smtClean="0"/>
                        <a:t>Bluetooth</a:t>
                      </a:r>
                      <a:endParaRPr lang="en-US" altLang="zh-TW" sz="16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7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36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36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zh-TW" sz="1600" dirty="0" smtClean="0"/>
                        <a:t>Стороннее программное обеспечение + мобильное </a:t>
                      </a:r>
                      <a:r>
                        <a:rPr lang="ru-RU" altLang="zh-TW" sz="1600" dirty="0" err="1" smtClean="0"/>
                        <a:t>Bluetooth-аудиовызовы</a:t>
                      </a:r>
                      <a:r>
                        <a:rPr lang="ru-RU" altLang="zh-TW" sz="1600" dirty="0" smtClean="0"/>
                        <a:t> + зеркальное отображение экрана</a:t>
                      </a:r>
                      <a:r>
                        <a:rPr lang="ru-RU" altLang="zh-TW" sz="1600" baseline="0" dirty="0" smtClean="0"/>
                        <a:t> о</a:t>
                      </a:r>
                      <a:r>
                        <a:rPr lang="ru-RU" altLang="zh-TW" sz="1600" dirty="0" smtClean="0"/>
                        <a:t>бмена контентом</a:t>
                      </a:r>
                      <a:endParaRPr lang="en-US" altLang="zh-TW" sz="16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605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Сферы применения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 descr="\\da00001955\08-圖庫\07_Meeting\Fotolia_12490669_Subscription_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796780"/>
            <a:ext cx="3105150" cy="37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6"/>
          <p:cNvGrpSpPr/>
          <p:nvPr/>
        </p:nvGrpSpPr>
        <p:grpSpPr>
          <a:xfrm>
            <a:off x="2751110" y="824730"/>
            <a:ext cx="6142728" cy="4021832"/>
            <a:chOff x="179512" y="1412776"/>
            <a:chExt cx="8784976" cy="4968552"/>
          </a:xfrm>
        </p:grpSpPr>
        <p:graphicFrame>
          <p:nvGraphicFramePr>
            <p:cNvPr id="6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1110936196"/>
                </p:ext>
              </p:extLst>
            </p:nvPr>
          </p:nvGraphicFramePr>
          <p:xfrm>
            <a:off x="179512" y="1412776"/>
            <a:ext cx="8784976" cy="4968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文字方塊 5"/>
            <p:cNvSpPr txBox="1"/>
            <p:nvPr/>
          </p:nvSpPr>
          <p:spPr>
            <a:xfrm>
              <a:off x="4338732" y="5282974"/>
              <a:ext cx="1512168" cy="34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200" b="1" dirty="0" smtClean="0">
                  <a:solidFill>
                    <a:schemeClr val="bg1"/>
                  </a:solidFill>
                </a:rPr>
                <a:t>Медицина</a:t>
              </a:r>
              <a:endParaRPr lang="zh-TW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文字方塊 8"/>
            <p:cNvSpPr txBox="1"/>
            <p:nvPr/>
          </p:nvSpPr>
          <p:spPr>
            <a:xfrm>
              <a:off x="4253775" y="2057059"/>
              <a:ext cx="1512168" cy="5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Банковское дело</a:t>
              </a:r>
              <a:endPara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字方塊 9"/>
            <p:cNvSpPr txBox="1"/>
            <p:nvPr/>
          </p:nvSpPr>
          <p:spPr>
            <a:xfrm>
              <a:off x="2273604" y="2057059"/>
              <a:ext cx="1512168" cy="57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200" b="1" dirty="0">
                  <a:solidFill>
                    <a:schemeClr val="bg1"/>
                  </a:solidFill>
                </a:rPr>
                <a:t>Дизайнерский дом</a:t>
              </a:r>
              <a:endParaRPr lang="zh-TW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字方塊 10"/>
            <p:cNvSpPr txBox="1"/>
            <p:nvPr/>
          </p:nvSpPr>
          <p:spPr>
            <a:xfrm>
              <a:off x="3149353" y="3619076"/>
              <a:ext cx="1786239" cy="34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字方塊 11"/>
            <p:cNvSpPr txBox="1"/>
            <p:nvPr/>
          </p:nvSpPr>
          <p:spPr>
            <a:xfrm>
              <a:off x="5247965" y="3653341"/>
              <a:ext cx="1617909" cy="34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200" b="1" dirty="0" smtClean="0">
                  <a:solidFill>
                    <a:schemeClr val="bg1"/>
                  </a:solidFill>
                </a:rPr>
                <a:t>Производство</a:t>
              </a:r>
              <a:endParaRPr lang="zh-TW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字方塊 12"/>
            <p:cNvSpPr txBox="1"/>
            <p:nvPr/>
          </p:nvSpPr>
          <p:spPr>
            <a:xfrm>
              <a:off x="2270861" y="5282974"/>
              <a:ext cx="1512168" cy="342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200" b="1" dirty="0" smtClean="0">
                  <a:solidFill>
                    <a:schemeClr val="bg1"/>
                  </a:solidFill>
                </a:rPr>
                <a:t>Право</a:t>
              </a:r>
              <a:endParaRPr lang="zh-TW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1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181519"/>
            <a:ext cx="8805862" cy="56399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Истории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успехов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圓角矩形 12"/>
          <p:cNvSpPr>
            <a:spLocks noGrp="1"/>
          </p:cNvSpPr>
          <p:nvPr>
            <p:ph idx="1"/>
          </p:nvPr>
        </p:nvSpPr>
        <p:spPr>
          <a:xfrm>
            <a:off x="152400" y="913621"/>
            <a:ext cx="2111374" cy="1666878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600" b="1" dirty="0" smtClean="0">
                <a:solidFill>
                  <a:prstClr val="white"/>
                </a:solidFill>
              </a:rPr>
              <a:t>Business</a:t>
            </a:r>
            <a:endParaRPr lang="zh-TW" altLang="en-US" sz="2600" b="1" dirty="0">
              <a:solidFill>
                <a:prstClr val="white"/>
              </a:solidFill>
            </a:endParaRPr>
          </a:p>
        </p:txBody>
      </p:sp>
      <p:sp>
        <p:nvSpPr>
          <p:cNvPr id="5" name="圓角矩形 29"/>
          <p:cNvSpPr/>
          <p:nvPr/>
        </p:nvSpPr>
        <p:spPr>
          <a:xfrm>
            <a:off x="152400" y="2819401"/>
            <a:ext cx="2114550" cy="175606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600" b="1" dirty="0" smtClean="0">
                <a:solidFill>
                  <a:prstClr val="white"/>
                </a:solidFill>
              </a:rPr>
              <a:t>Other Applications</a:t>
            </a:r>
            <a:endParaRPr lang="zh-TW" altLang="en-US" sz="2600" b="1" dirty="0">
              <a:solidFill>
                <a:prstClr val="white"/>
              </a:solidFill>
            </a:endParaRPr>
          </a:p>
        </p:txBody>
      </p:sp>
      <p:sp>
        <p:nvSpPr>
          <p:cNvPr id="6" name="圓角矩形 13"/>
          <p:cNvSpPr/>
          <p:nvPr/>
        </p:nvSpPr>
        <p:spPr>
          <a:xfrm>
            <a:off x="2697163" y="913621"/>
            <a:ext cx="5322887" cy="166687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000000"/>
                </a:solidFill>
                <a:cs typeface="Arial" charset="0"/>
              </a:rPr>
              <a:t>Acer, </a:t>
            </a:r>
            <a:r>
              <a:rPr lang="ru-RU" altLang="zh-TW" sz="1600" dirty="0">
                <a:solidFill>
                  <a:srgbClr val="000000"/>
                </a:solidFill>
                <a:cs typeface="Arial" charset="0"/>
              </a:rPr>
              <a:t>Индия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 err="1">
                <a:solidFill>
                  <a:srgbClr val="000000"/>
                </a:solidFill>
                <a:cs typeface="Arial" charset="0"/>
              </a:rPr>
              <a:t>SiS</a:t>
            </a:r>
            <a:r>
              <a:rPr lang="en-US" altLang="zh-TW" sz="1600" dirty="0">
                <a:solidFill>
                  <a:srgbClr val="000000"/>
                </a:solidFill>
                <a:cs typeface="Arial" charset="0"/>
              </a:rPr>
              <a:t> Distribution, </a:t>
            </a:r>
            <a:r>
              <a:rPr lang="ru-RU" altLang="zh-TW" sz="1600" dirty="0">
                <a:solidFill>
                  <a:srgbClr val="000000"/>
                </a:solidFill>
                <a:cs typeface="Arial" charset="0"/>
              </a:rPr>
              <a:t>Таиланд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Aura</a:t>
            </a:r>
            <a:r>
              <a:rPr lang="ru-RU" altLang="zh-TW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altLang="zh-TW" sz="1600" dirty="0">
                <a:solidFill>
                  <a:srgbClr val="000000"/>
                </a:solidFill>
                <a:cs typeface="Arial" charset="0"/>
              </a:rPr>
              <a:t>США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rgbClr val="000000"/>
                </a:solidFill>
                <a:cs typeface="Arial" charset="0"/>
              </a:rPr>
              <a:t>Moody's, </a:t>
            </a:r>
            <a:r>
              <a:rPr lang="ru-RU" altLang="zh-TW" sz="1600" dirty="0">
                <a:solidFill>
                  <a:srgbClr val="000000"/>
                </a:solidFill>
                <a:cs typeface="Arial" charset="0"/>
              </a:rPr>
              <a:t>Франция</a:t>
            </a:r>
          </a:p>
          <a:p>
            <a:pPr marL="117475" indent="-1174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zh-TW" sz="1600" dirty="0">
                <a:solidFill>
                  <a:srgbClr val="000000"/>
                </a:solidFill>
                <a:cs typeface="Arial" charset="0"/>
              </a:rPr>
              <a:t>  </a:t>
            </a:r>
            <a:r>
              <a:rPr lang="en-US" altLang="zh-TW" sz="1600" dirty="0">
                <a:solidFill>
                  <a:srgbClr val="000000"/>
                </a:solidFill>
                <a:cs typeface="Arial" charset="0"/>
              </a:rPr>
              <a:t>Honda, </a:t>
            </a:r>
            <a:r>
              <a:rPr lang="ru-RU" altLang="zh-TW" sz="1600" dirty="0">
                <a:solidFill>
                  <a:srgbClr val="000000"/>
                </a:solidFill>
                <a:cs typeface="Arial" charset="0"/>
              </a:rPr>
              <a:t>Индонезия</a:t>
            </a:r>
            <a:endParaRPr lang="en-US" altLang="zh-TW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3550" y="996874"/>
            <a:ext cx="1261393" cy="96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366" y="1578422"/>
            <a:ext cx="1203659" cy="90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17"/>
          <p:cNvSpPr/>
          <p:nvPr/>
        </p:nvSpPr>
        <p:spPr>
          <a:xfrm>
            <a:off x="2697163" y="2819401"/>
            <a:ext cx="5322887" cy="1756068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Century 21 Real Estate, </a:t>
            </a:r>
            <a:r>
              <a:rPr lang="ru-RU" altLang="zh-TW" sz="1600" dirty="0" smtClean="0">
                <a:solidFill>
                  <a:srgbClr val="000000"/>
                </a:solidFill>
                <a:cs typeface="Arial" charset="0"/>
              </a:rPr>
              <a:t>Тайвань</a:t>
            </a:r>
            <a:endParaRPr lang="en-US" altLang="zh-TW" sz="1600" dirty="0" smtClean="0">
              <a:solidFill>
                <a:srgbClr val="000000"/>
              </a:solidFill>
              <a:cs typeface="Arial" charset="0"/>
            </a:endParaRP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Dar El </a:t>
            </a:r>
            <a:r>
              <a:rPr lang="en-US" altLang="zh-TW" sz="1600" dirty="0" err="1" smtClean="0">
                <a:solidFill>
                  <a:srgbClr val="000000"/>
                </a:solidFill>
                <a:cs typeface="Arial" charset="0"/>
              </a:rPr>
              <a:t>Oyoun</a:t>
            </a: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 Eye Institution, </a:t>
            </a:r>
            <a:r>
              <a:rPr lang="ru-RU" altLang="zh-TW" sz="1600" dirty="0" smtClean="0">
                <a:solidFill>
                  <a:srgbClr val="000000"/>
                </a:solidFill>
                <a:cs typeface="Arial" charset="0"/>
              </a:rPr>
              <a:t>Египет</a:t>
            </a: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Redwood, </a:t>
            </a:r>
            <a:r>
              <a:rPr lang="ru-RU" altLang="zh-TW" sz="1600" dirty="0" smtClean="0">
                <a:solidFill>
                  <a:srgbClr val="000000"/>
                </a:solidFill>
                <a:cs typeface="Arial" charset="0"/>
              </a:rPr>
              <a:t>Сингапур</a:t>
            </a: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Amada, </a:t>
            </a:r>
            <a:r>
              <a:rPr lang="ru-RU" altLang="zh-TW" sz="1600" dirty="0" smtClean="0">
                <a:solidFill>
                  <a:srgbClr val="000000"/>
                </a:solidFill>
                <a:cs typeface="Arial" charset="0"/>
              </a:rPr>
              <a:t>Япония</a:t>
            </a:r>
            <a:endParaRPr lang="en-US" altLang="zh-TW" sz="1600" dirty="0" smtClean="0">
              <a:solidFill>
                <a:srgbClr val="000000"/>
              </a:solidFill>
              <a:cs typeface="Arial" charset="0"/>
            </a:endParaRPr>
          </a:p>
          <a:p>
            <a:pPr marL="117475" indent="-1174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1600" dirty="0" smtClean="0">
                <a:solidFill>
                  <a:srgbClr val="000000"/>
                </a:solidFill>
                <a:cs typeface="Arial" charset="0"/>
              </a:rPr>
              <a:t>Gordon Brown Law Firm LLP, </a:t>
            </a:r>
            <a:r>
              <a:rPr lang="ru-RU" altLang="zh-TW" sz="1600" dirty="0" smtClean="0">
                <a:solidFill>
                  <a:srgbClr val="000000"/>
                </a:solidFill>
                <a:cs typeface="Arial" charset="0"/>
              </a:rPr>
              <a:t>Великобритания</a:t>
            </a:r>
            <a:endParaRPr lang="en-US" altLang="zh-TW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400" y="2860587"/>
            <a:ext cx="1280275" cy="8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038" y="3419261"/>
            <a:ext cx="1321012" cy="8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173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Глобальные партнеры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97" y="898172"/>
            <a:ext cx="5603420" cy="4217157"/>
          </a:xfrm>
          <a:prstGeom prst="rect">
            <a:avLst/>
          </a:prstGeom>
        </p:spPr>
      </p:pic>
      <p:pic>
        <p:nvPicPr>
          <p:cNvPr id="5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4"/>
          <a:stretch/>
        </p:blipFill>
        <p:spPr>
          <a:xfrm>
            <a:off x="2772504" y="1505746"/>
            <a:ext cx="589041" cy="403543"/>
          </a:xfrm>
          <a:prstGeom prst="rect">
            <a:avLst/>
          </a:prstGeom>
        </p:spPr>
      </p:pic>
      <p:pic>
        <p:nvPicPr>
          <p:cNvPr id="6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46" y="1125964"/>
            <a:ext cx="974459" cy="278418"/>
          </a:xfrm>
          <a:prstGeom prst="rect">
            <a:avLst/>
          </a:prstGeom>
        </p:spPr>
      </p:pic>
      <p:pic>
        <p:nvPicPr>
          <p:cNvPr id="7" name="圖片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7" y="1129883"/>
            <a:ext cx="684149" cy="364879"/>
          </a:xfrm>
          <a:prstGeom prst="rect">
            <a:avLst/>
          </a:prstGeom>
        </p:spPr>
      </p:pic>
      <p:pic>
        <p:nvPicPr>
          <p:cNvPr id="8" name="圖片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" y="1599834"/>
            <a:ext cx="923681" cy="218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32" y="1980096"/>
            <a:ext cx="801105" cy="4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3"/>
          <a:stretch/>
        </p:blipFill>
        <p:spPr>
          <a:xfrm>
            <a:off x="1839786" y="1627834"/>
            <a:ext cx="754629" cy="33177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019" y="2038854"/>
            <a:ext cx="501480" cy="4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9577" y="1973492"/>
            <a:ext cx="736417" cy="3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99" y="2467266"/>
            <a:ext cx="792501" cy="199264"/>
          </a:xfrm>
          <a:prstGeom prst="rect">
            <a:avLst/>
          </a:prstGeom>
        </p:spPr>
      </p:pic>
      <p:pic>
        <p:nvPicPr>
          <p:cNvPr id="15" name="Picture 5" descr="C:\AAA\Company Related\Company Profile PPT\Partner logos\Disty_Intelware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71" y="2120412"/>
            <a:ext cx="726444" cy="2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2762" y="1505746"/>
            <a:ext cx="430135" cy="4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468" y="2449994"/>
            <a:ext cx="838200" cy="273460"/>
          </a:xfrm>
          <a:prstGeom prst="rect">
            <a:avLst/>
          </a:prstGeom>
        </p:spPr>
      </p:pic>
      <p:pic>
        <p:nvPicPr>
          <p:cNvPr id="18" name="圖片 19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869" y="2720086"/>
            <a:ext cx="1566374" cy="248451"/>
          </a:xfrm>
          <a:prstGeom prst="rect">
            <a:avLst/>
          </a:prstGeom>
        </p:spPr>
      </p:pic>
      <p:pic>
        <p:nvPicPr>
          <p:cNvPr id="19" name="Picture 6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2" y="857890"/>
            <a:ext cx="938065" cy="50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27" y="1493983"/>
            <a:ext cx="699263" cy="448228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670" y="1042559"/>
            <a:ext cx="1316795" cy="2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925" y="1409624"/>
            <a:ext cx="775664" cy="3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06" y="2042328"/>
            <a:ext cx="1000022" cy="308946"/>
          </a:xfrm>
          <a:prstGeom prst="rect">
            <a:avLst/>
          </a:prstGeom>
        </p:spPr>
      </p:pic>
      <p:pic>
        <p:nvPicPr>
          <p:cNvPr id="24" name="Picture 3" descr="C:\AAA\Company Related\Company Profile PPT\Partner logos\SI_Eurotek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86" y="2403632"/>
            <a:ext cx="999419" cy="2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8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035" y="2723454"/>
            <a:ext cx="1062070" cy="288495"/>
          </a:xfrm>
          <a:prstGeom prst="rect">
            <a:avLst/>
          </a:prstGeom>
        </p:spPr>
      </p:pic>
      <p:pic>
        <p:nvPicPr>
          <p:cNvPr id="26" name="Picture 4" descr="C:\AAA\Company Related\Company Profile PPT\Partner logos\SI_Alarm Automatika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52" y="1993562"/>
            <a:ext cx="1122359" cy="3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4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251" y="1450220"/>
            <a:ext cx="1054395" cy="401365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734" y="2385859"/>
            <a:ext cx="818912" cy="5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圖片 16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8" y="895123"/>
            <a:ext cx="1477039" cy="302887"/>
          </a:xfrm>
          <a:prstGeom prst="rect">
            <a:avLst/>
          </a:prstGeom>
        </p:spPr>
      </p:pic>
      <p:pic>
        <p:nvPicPr>
          <p:cNvPr id="31" name="Picture 67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90" y="2871122"/>
            <a:ext cx="1927029" cy="118310"/>
          </a:xfrm>
          <a:prstGeom prst="rect">
            <a:avLst/>
          </a:prstGeom>
        </p:spPr>
      </p:pic>
      <p:pic>
        <p:nvPicPr>
          <p:cNvPr id="32" name="圖片 2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70" y="1638231"/>
            <a:ext cx="1523856" cy="413961"/>
          </a:xfrm>
          <a:prstGeom prst="rect">
            <a:avLst/>
          </a:prstGeom>
        </p:spPr>
      </p:pic>
      <p:pic>
        <p:nvPicPr>
          <p:cNvPr id="33" name="圖片 9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4" y="2206455"/>
            <a:ext cx="854848" cy="330909"/>
          </a:xfrm>
          <a:prstGeom prst="rect">
            <a:avLst/>
          </a:prstGeom>
        </p:spPr>
      </p:pic>
      <p:pic>
        <p:nvPicPr>
          <p:cNvPr id="34" name="Picture 10" descr="C:\AAA\Company Related\Company Profile PPT\Partner logos\Tech_intel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6" y="3237905"/>
            <a:ext cx="640265" cy="4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C:\AAA\Company Related\Company Profile PPT\Partner logos\Tech_Texas-Instruments-logo-design.pn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79" y="3215717"/>
            <a:ext cx="1116078" cy="4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:\AAA\Company Related\Company Profile PPT\Partner logos\Tech_Microsoft.PNG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6" y="3605393"/>
            <a:ext cx="1516079" cy="55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AAA\Company Related\Company Profile PPT\Partner logos\Tech_samsung-logo.pn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19" y="3681665"/>
            <a:ext cx="1087601" cy="3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C:\AAA\Company Related\Company Profile PPT\Partner logos\Tech_Aptina-sensor-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70" y="3087303"/>
            <a:ext cx="874089" cy="2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圖片 12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7" y="4179135"/>
            <a:ext cx="1049006" cy="238410"/>
          </a:xfrm>
          <a:prstGeom prst="rect">
            <a:avLst/>
          </a:prstGeom>
        </p:spPr>
      </p:pic>
      <p:pic>
        <p:nvPicPr>
          <p:cNvPr id="40" name="Picture 20" descr="C:\AAA\Company Related\Company Profile PPT\Partner logos\Tech_osram.png"/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9620" y="3809996"/>
            <a:ext cx="435705" cy="7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C:\AAA\Company Related\Company Profile PPT\Partner logos\Tech_computar_logo_0.png"/>
          <p:cNvPicPr>
            <a:picLocks noChangeAspect="1" noChangeArrowheads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9443" y="4305412"/>
            <a:ext cx="1138697" cy="47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"/>
          <a:stretch/>
        </p:blipFill>
        <p:spPr>
          <a:xfrm>
            <a:off x="3112506" y="4680163"/>
            <a:ext cx="1002588" cy="302648"/>
          </a:xfrm>
          <a:prstGeom prst="rect">
            <a:avLst/>
          </a:prstGeom>
        </p:spPr>
      </p:pic>
      <p:pic>
        <p:nvPicPr>
          <p:cNvPr id="43" name="Picture 19" descr="C:\AAA\Company Related\Company Profile PPT\Partner logos\Tech_faraday-technology.png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14" y="4457827"/>
            <a:ext cx="599269" cy="5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844" y="3099737"/>
            <a:ext cx="537826" cy="3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491" y="3263853"/>
            <a:ext cx="793228" cy="1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7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1" y="3517935"/>
            <a:ext cx="568027" cy="430732"/>
          </a:xfrm>
          <a:prstGeom prst="rect">
            <a:avLst/>
          </a:prstGeom>
        </p:spPr>
      </p:pic>
      <p:pic>
        <p:nvPicPr>
          <p:cNvPr id="47" name="Picture 17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36" y="3674830"/>
            <a:ext cx="549645" cy="549645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5309" y="3501720"/>
            <a:ext cx="470354" cy="5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70"/>
          <p:cNvPicPr>
            <a:picLocks noChangeAspect="1"/>
          </p:cNvPicPr>
          <p:nvPr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029" y="3312886"/>
            <a:ext cx="1187822" cy="218190"/>
          </a:xfrm>
          <a:prstGeom prst="rect">
            <a:avLst/>
          </a:prstGeom>
        </p:spPr>
      </p:pic>
      <p:pic>
        <p:nvPicPr>
          <p:cNvPr id="51" name="Picture 2" descr="C:\Users\Olivier\Desktop\interpol-logo.jpg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79" y="3712095"/>
            <a:ext cx="652931" cy="596243"/>
          </a:xfrm>
          <a:prstGeom prst="rect">
            <a:avLst/>
          </a:prstGeom>
          <a:noFill/>
        </p:spPr>
      </p:pic>
      <p:pic>
        <p:nvPicPr>
          <p:cNvPr id="52" name="圖片 69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91" y="4155938"/>
            <a:ext cx="952500" cy="304800"/>
          </a:xfrm>
          <a:prstGeom prst="rect">
            <a:avLst/>
          </a:prstGeom>
        </p:spPr>
      </p:pic>
      <p:pic>
        <p:nvPicPr>
          <p:cNvPr id="53" name="Picture 2" descr="http://www.sportstrategies.com/images/membres/photo_84511.png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001" y="4062531"/>
            <a:ext cx="875808" cy="255079"/>
          </a:xfrm>
          <a:prstGeom prst="rect">
            <a:avLst/>
          </a:prstGeom>
          <a:noFill/>
        </p:spPr>
      </p:pic>
      <p:pic>
        <p:nvPicPr>
          <p:cNvPr id="54" name="Picture 2" descr="C:\AAA\Case Studies\User Case Database\VS user logos\Retail_711.jpg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719" y="4523075"/>
            <a:ext cx="485249" cy="4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68" y="4408344"/>
            <a:ext cx="1632711" cy="22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783" y="4582893"/>
            <a:ext cx="395051" cy="39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20" y="3805408"/>
            <a:ext cx="760674" cy="45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1"/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177" y="4777859"/>
            <a:ext cx="1157835" cy="2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half" idx="2"/>
          </p:nvPr>
        </p:nvSpPr>
        <p:spPr>
          <a:xfrm>
            <a:off x="5257795" y="2299382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>
            <a:spLocks noGrp="1"/>
          </p:cNvSpPr>
          <p:nvPr>
            <p:ph idx="1"/>
          </p:nvPr>
        </p:nvSpPr>
        <p:spPr>
          <a:xfrm>
            <a:off x="3790168" y="2152651"/>
            <a:ext cx="2224870" cy="962024"/>
          </a:xfrm>
        </p:spPr>
        <p:txBody>
          <a:bodyPr>
            <a:noAutofit/>
          </a:bodyPr>
          <a:lstStyle/>
          <a:p>
            <a:r>
              <a:rPr lang="en-US" altLang="zh-TW" sz="4800" i="1" dirty="0">
                <a:solidFill>
                  <a:srgbClr val="003F92"/>
                </a:solidFill>
                <a:cs typeface="Arial" panose="020B0604020202020204" pitchFamily="34" charset="0"/>
              </a:rPr>
              <a:t>Trend</a:t>
            </a:r>
            <a:endParaRPr lang="zh-TW" altLang="en-US" sz="48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1385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Почему мы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спро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е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ктировали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этот продукт</a:t>
            </a:r>
          </a:p>
        </p:txBody>
      </p:sp>
      <p:pic>
        <p:nvPicPr>
          <p:cNvPr id="4" name="圖片 2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3" y="938366"/>
            <a:ext cx="6581670" cy="959240"/>
          </a:xfrm>
          <a:prstGeom prst="rect">
            <a:avLst/>
          </a:prstGeom>
        </p:spPr>
      </p:pic>
      <p:sp>
        <p:nvSpPr>
          <p:cNvPr id="5" name="內容版面配置區 5"/>
          <p:cNvSpPr txBox="1">
            <a:spLocks/>
          </p:cNvSpPr>
          <p:nvPr/>
        </p:nvSpPr>
        <p:spPr>
          <a:xfrm>
            <a:off x="364400" y="1881080"/>
            <a:ext cx="8355014" cy="356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ru-RU" altLang="zh-TW" sz="1600" dirty="0" smtClean="0">
                <a:solidFill>
                  <a:srgbClr val="00B0F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Портативное </a:t>
            </a:r>
            <a:r>
              <a:rPr lang="ru-RU" altLang="zh-TW" sz="1600" dirty="0">
                <a:solidFill>
                  <a:srgbClr val="00B0F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решение для </a:t>
            </a:r>
            <a:r>
              <a:rPr lang="ru-RU" altLang="zh-TW" sz="1600" dirty="0" err="1" smtClean="0">
                <a:solidFill>
                  <a:srgbClr val="00B0F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видеоконференцкомнаты</a:t>
            </a:r>
            <a:r>
              <a:rPr lang="ru-RU" altLang="zh-TW" sz="1600" dirty="0" smtClean="0">
                <a:solidFill>
                  <a:srgbClr val="00B0F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 от 2 до 8 участников</a:t>
            </a:r>
            <a:endParaRPr lang="en-US" altLang="zh-TW" sz="1600" dirty="0" smtClean="0">
              <a:solidFill>
                <a:srgbClr val="00B0F0"/>
              </a:solidFill>
              <a:latin typeface="Arial" panose="020B0604020202020204" pitchFamily="34" charset="0"/>
              <a:ea typeface="Cambria Math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zh-TW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28"/>
          <p:cNvGrpSpPr/>
          <p:nvPr/>
        </p:nvGrpSpPr>
        <p:grpSpPr>
          <a:xfrm>
            <a:off x="293435" y="2233166"/>
            <a:ext cx="8496944" cy="2304293"/>
            <a:chOff x="323528" y="2852936"/>
            <a:chExt cx="8509577" cy="2814314"/>
          </a:xfrm>
        </p:grpSpPr>
        <p:sp>
          <p:nvSpPr>
            <p:cNvPr id="7" name="矩形 9"/>
            <p:cNvSpPr/>
            <p:nvPr/>
          </p:nvSpPr>
          <p:spPr>
            <a:xfrm>
              <a:off x="323528" y="4149080"/>
              <a:ext cx="2736304" cy="7200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</a:rPr>
                <a:t>USB </a:t>
              </a:r>
              <a:r>
                <a:rPr lang="ru-RU" altLang="zh-TW" sz="1400" dirty="0" smtClean="0">
                  <a:solidFill>
                    <a:schemeClr val="tx1"/>
                  </a:solidFill>
                </a:rPr>
                <a:t>камера</a:t>
              </a:r>
              <a:r>
                <a:rPr lang="en-US" altLang="zh-TW" sz="1400" dirty="0" smtClean="0">
                  <a:solidFill>
                    <a:schemeClr val="tx1"/>
                  </a:solidFill>
                </a:rPr>
                <a:t>/</a:t>
              </a:r>
              <a:r>
                <a:rPr lang="ru-RU" altLang="zh-TW" sz="1400" dirty="0" smtClean="0">
                  <a:solidFill>
                    <a:schemeClr val="tx1"/>
                  </a:solidFill>
                </a:rPr>
                <a:t>громкоговоритель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10"/>
            <p:cNvSpPr/>
            <p:nvPr/>
          </p:nvSpPr>
          <p:spPr>
            <a:xfrm>
              <a:off x="3228356" y="4149080"/>
              <a:ext cx="2736304" cy="7200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Bluetooth</a:t>
              </a:r>
              <a:endParaRPr lang="zh-TW" altLang="en-US" dirty="0"/>
            </a:p>
          </p:txBody>
        </p:sp>
        <p:sp>
          <p:nvSpPr>
            <p:cNvPr id="9" name="矩形 11"/>
            <p:cNvSpPr/>
            <p:nvPr/>
          </p:nvSpPr>
          <p:spPr>
            <a:xfrm>
              <a:off x="6084168" y="4149080"/>
              <a:ext cx="2736304" cy="7200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TW" dirty="0" smtClean="0"/>
                <a:t>Презентация</a:t>
              </a:r>
              <a:endParaRPr lang="zh-TW" altLang="en-US" dirty="0"/>
            </a:p>
          </p:txBody>
        </p:sp>
        <p:sp>
          <p:nvSpPr>
            <p:cNvPr id="10" name="文字方塊 15"/>
            <p:cNvSpPr txBox="1"/>
            <p:nvPr/>
          </p:nvSpPr>
          <p:spPr>
            <a:xfrm>
              <a:off x="323528" y="4955589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/>
                <a:t>p</a:t>
              </a:r>
              <a:r>
                <a:rPr lang="en-US" altLang="zh-TW" sz="1600" dirty="0" smtClean="0"/>
                <a:t>lug-n-play</a:t>
              </a:r>
              <a:endParaRPr lang="zh-TW" altLang="en-US" sz="1600" dirty="0"/>
            </a:p>
          </p:txBody>
        </p:sp>
        <p:sp>
          <p:nvSpPr>
            <p:cNvPr id="11" name="文字方塊 16"/>
            <p:cNvSpPr txBox="1"/>
            <p:nvPr/>
          </p:nvSpPr>
          <p:spPr>
            <a:xfrm>
              <a:off x="3227598" y="4953044"/>
              <a:ext cx="2736304" cy="71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600" dirty="0" smtClean="0"/>
                <a:t>Мобильные устройства могут присоединятся вызову</a:t>
              </a:r>
              <a:endParaRPr lang="zh-TW" altLang="en-US" sz="1600" dirty="0"/>
            </a:p>
          </p:txBody>
        </p:sp>
        <p:sp>
          <p:nvSpPr>
            <p:cNvPr id="12" name="文字方塊 17"/>
            <p:cNvSpPr txBox="1"/>
            <p:nvPr/>
          </p:nvSpPr>
          <p:spPr>
            <a:xfrm>
              <a:off x="6096801" y="4953043"/>
              <a:ext cx="2736304" cy="71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TW" sz="1600" dirty="0" smtClean="0"/>
                <a:t>Беспроводной </a:t>
              </a:r>
              <a:r>
                <a:rPr lang="ru-RU" altLang="zh-TW" sz="1600" dirty="0"/>
                <a:t>экран зеркального отображения</a:t>
              </a:r>
              <a:endParaRPr lang="zh-TW" altLang="en-US" sz="1600" dirty="0"/>
            </a:p>
          </p:txBody>
        </p:sp>
        <p:cxnSp>
          <p:nvCxnSpPr>
            <p:cNvPr id="13" name="直線接點 19"/>
            <p:cNvCxnSpPr/>
            <p:nvPr/>
          </p:nvCxnSpPr>
          <p:spPr>
            <a:xfrm flipH="1">
              <a:off x="1728063" y="2852936"/>
              <a:ext cx="2832062" cy="12241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20"/>
            <p:cNvCxnSpPr/>
            <p:nvPr/>
          </p:nvCxnSpPr>
          <p:spPr>
            <a:xfrm>
              <a:off x="4560125" y="2852936"/>
              <a:ext cx="2832062" cy="12241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23"/>
            <p:cNvCxnSpPr/>
            <p:nvPr/>
          </p:nvCxnSpPr>
          <p:spPr>
            <a:xfrm>
              <a:off x="4560125" y="2852936"/>
              <a:ext cx="0" cy="122413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2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652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Развитие рынка видеоконференций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http://www.ryans.com.tw/static/designs/images/repository/img_471x347_blue_colored_chart_arrow_up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1717455"/>
            <a:ext cx="5882053" cy="225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3695699" y="2154936"/>
            <a:ext cx="1144533" cy="407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6" y="1055823"/>
            <a:ext cx="8636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a typeface="微軟正黑體" panose="020B0604030504040204" pitchFamily="34" charset="-120"/>
              </a:rPr>
              <a:t>По сравнению с </a:t>
            </a:r>
            <a:r>
              <a:rPr lang="ru-RU" sz="1600" dirty="0" smtClean="0">
                <a:ea typeface="微軟正黑體" panose="020B0604030504040204" pitchFamily="34" charset="-120"/>
              </a:rPr>
              <a:t>1кв.2014</a:t>
            </a:r>
            <a:r>
              <a:rPr lang="ru-RU" sz="1600" dirty="0">
                <a:ea typeface="微軟正黑體" panose="020B0604030504040204" pitchFamily="34" charset="-120"/>
              </a:rPr>
              <a:t>, в </a:t>
            </a:r>
            <a:r>
              <a:rPr lang="ru-RU" sz="1600" dirty="0" smtClean="0">
                <a:ea typeface="微軟正黑體" panose="020B0604030504040204" pitchFamily="34" charset="-120"/>
              </a:rPr>
              <a:t>1кв 2015</a:t>
            </a:r>
            <a:r>
              <a:rPr lang="ru-RU" sz="1600" dirty="0">
                <a:ea typeface="微軟正黑體" panose="020B0604030504040204" pitchFamily="34" charset="-120"/>
              </a:rPr>
              <a:t>, доход от </a:t>
            </a:r>
            <a:r>
              <a:rPr lang="ru-RU" sz="1600" dirty="0" smtClean="0">
                <a:ea typeface="微軟正黑體" panose="020B0604030504040204" pitchFamily="34" charset="-120"/>
              </a:rPr>
              <a:t>продаж решений для комнат </a:t>
            </a:r>
            <a:r>
              <a:rPr lang="ru-RU" sz="1600" dirty="0">
                <a:ea typeface="微軟正黑體" panose="020B0604030504040204" pitchFamily="34" charset="-120"/>
              </a:rPr>
              <a:t>вырос на 14%, </a:t>
            </a:r>
            <a:r>
              <a:rPr lang="ru-RU" sz="1600" dirty="0" smtClean="0">
                <a:ea typeface="微軟正黑體" panose="020B0604030504040204" pitchFamily="34" charset="-120"/>
              </a:rPr>
              <a:t>доход от настольных решений вырос </a:t>
            </a:r>
            <a:r>
              <a:rPr lang="ru-RU" sz="1600" dirty="0">
                <a:ea typeface="微軟正黑體" panose="020B0604030504040204" pitchFamily="34" charset="-120"/>
              </a:rPr>
              <a:t>на 17%, а </a:t>
            </a:r>
            <a:r>
              <a:rPr lang="ru-RU" sz="1600" dirty="0" smtClean="0">
                <a:ea typeface="微軟正黑體" panose="020B0604030504040204" pitchFamily="34" charset="-120"/>
              </a:rPr>
              <a:t>для </a:t>
            </a:r>
            <a:r>
              <a:rPr lang="ru-RU" sz="1600" dirty="0" err="1" smtClean="0">
                <a:ea typeface="微軟正黑體" panose="020B0604030504040204" pitchFamily="34" charset="-120"/>
              </a:rPr>
              <a:t>софтовых</a:t>
            </a:r>
            <a:r>
              <a:rPr lang="ru-RU" sz="1600" dirty="0" smtClean="0">
                <a:ea typeface="微軟正黑體" panose="020B0604030504040204" pitchFamily="34" charset="-120"/>
              </a:rPr>
              <a:t> клиентов на </a:t>
            </a:r>
            <a:r>
              <a:rPr lang="ru-RU" sz="1600" dirty="0">
                <a:ea typeface="微軟正黑體" panose="020B0604030504040204" pitchFamily="34" charset="-120"/>
              </a:rPr>
              <a:t>30%.</a:t>
            </a:r>
            <a:endParaRPr lang="en-US" sz="1600" dirty="0">
              <a:ea typeface="微軟正黑體" panose="020B0604030504040204" pitchFamily="34" charset="-12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62462" y="4163352"/>
            <a:ext cx="5419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itchFamily="34" charset="0"/>
              </a:rPr>
              <a:t>Source:</a:t>
            </a:r>
            <a:r>
              <a:rPr lang="en-US" sz="12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2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Infonetics</a:t>
            </a:r>
            <a:r>
              <a:rPr lang="en-US" sz="12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Research, 2015</a:t>
            </a:r>
          </a:p>
          <a:p>
            <a:pPr>
              <a:defRPr/>
            </a:pPr>
            <a:r>
              <a:rPr lang="en-US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zh-TW" sz="1200" kern="0" dirty="0">
                <a:solidFill>
                  <a:srgbClr val="0000CC"/>
                </a:solidFill>
                <a:cs typeface="Arial" pitchFamily="34" charset="0"/>
              </a:rPr>
              <a:t>http://www.infonetics.com/pr/2015/1Q15-Enterprise-Telepresence-Highlights.asp</a:t>
            </a:r>
          </a:p>
        </p:txBody>
      </p:sp>
    </p:spTree>
    <p:extLst>
      <p:ext uri="{BB962C8B-B14F-4D97-AF65-F5344CB8AC3E}">
        <p14:creationId xmlns:p14="http://schemas.microsoft.com/office/powerpoint/2010/main" val="10893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937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Видеоконференция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 использованием облачных технологий</a:t>
            </a:r>
          </a:p>
        </p:txBody>
      </p:sp>
      <p:sp>
        <p:nvSpPr>
          <p:cNvPr id="4" name="矩形 18"/>
          <p:cNvSpPr>
            <a:spLocks noGrp="1"/>
          </p:cNvSpPr>
          <p:nvPr>
            <p:ph idx="1"/>
          </p:nvPr>
        </p:nvSpPr>
        <p:spPr>
          <a:xfrm>
            <a:off x="155575" y="854793"/>
            <a:ext cx="8805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0" dirty="0">
                <a:solidFill>
                  <a:schemeClr val="tx1"/>
                </a:solidFill>
                <a:ea typeface="微軟正黑體" panose="020B0604030504040204" pitchFamily="34" charset="-120"/>
              </a:rPr>
              <a:t>Продажи услуг </a:t>
            </a:r>
            <a:r>
              <a:rPr lang="ru-RU" sz="1600" b="0" dirty="0" err="1">
                <a:solidFill>
                  <a:schemeClr val="tx1"/>
                </a:solidFill>
                <a:ea typeface="微軟正黑體" panose="020B0604030504040204" pitchFamily="34" charset="-120"/>
              </a:rPr>
              <a:t>видеоконференц</a:t>
            </a:r>
            <a:r>
              <a:rPr lang="ru-RU" sz="1600" b="0" dirty="0">
                <a:solidFill>
                  <a:schemeClr val="tx1"/>
                </a:solidFill>
                <a:ea typeface="微軟正黑體" panose="020B0604030504040204" pitchFamily="34" charset="-120"/>
              </a:rPr>
              <a:t>-связи (</a:t>
            </a:r>
            <a:r>
              <a:rPr lang="ru-RU" sz="1600" b="0" dirty="0" err="1">
                <a:solidFill>
                  <a:schemeClr val="tx1"/>
                </a:solidFill>
                <a:ea typeface="微軟正黑體" panose="020B0604030504040204" pitchFamily="34" charset="-120"/>
              </a:rPr>
              <a:t>VCaaS</a:t>
            </a:r>
            <a:r>
              <a:rPr lang="ru-RU" sz="1600" b="0" dirty="0">
                <a:solidFill>
                  <a:schemeClr val="tx1"/>
                </a:solidFill>
                <a:ea typeface="微軟正黑體" panose="020B0604030504040204" pitchFamily="34" charset="-120"/>
              </a:rPr>
              <a:t>) при помощи облачных технологий растут со среднегодовым темпом   39,06% в  год благодаря внедрению BYOD.</a:t>
            </a:r>
            <a:endParaRPr lang="en-US" sz="1600" b="0" dirty="0">
              <a:solidFill>
                <a:schemeClr val="tx1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2171392" y="2121188"/>
            <a:ext cx="1395773" cy="75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63" y="1754153"/>
            <a:ext cx="4016205" cy="23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65590" y="4115440"/>
            <a:ext cx="7655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itchFamily="34" charset="0"/>
              </a:rPr>
              <a:t>Source:</a:t>
            </a:r>
            <a:r>
              <a:rPr lang="en-US" sz="12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2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Technavio</a:t>
            </a:r>
            <a:r>
              <a:rPr lang="en-US" sz="12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March 2015</a:t>
            </a:r>
          </a:p>
          <a:p>
            <a:pPr>
              <a:defRPr/>
            </a:pPr>
            <a:r>
              <a:rPr lang="en-US" sz="12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http://www.technavio.com/report/global-cloud-based-video-conferencing-market-2015-2019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5590" y="19764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CAGR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39.06%</a:t>
            </a:r>
          </a:p>
        </p:txBody>
      </p:sp>
    </p:spTree>
    <p:extLst>
      <p:ext uri="{BB962C8B-B14F-4D97-AF65-F5344CB8AC3E}">
        <p14:creationId xmlns:p14="http://schemas.microsoft.com/office/powerpoint/2010/main" val="13660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821273"/>
            <a:ext cx="8805862" cy="857148"/>
          </a:xfrm>
        </p:spPr>
        <p:txBody>
          <a:bodyPr>
            <a:normAutofit/>
          </a:bodyPr>
          <a:lstStyle/>
          <a:p>
            <a:pPr algn="ctr"/>
            <a:r>
              <a:rPr lang="en-US" sz="1600" b="0" dirty="0"/>
              <a:t>Global </a:t>
            </a:r>
            <a:r>
              <a:rPr lang="en-US" sz="1600" b="0" dirty="0">
                <a:solidFill>
                  <a:srgbClr val="00B0F0"/>
                </a:solidFill>
              </a:rPr>
              <a:t>BYOD</a:t>
            </a:r>
            <a:r>
              <a:rPr lang="en-US" sz="1600" b="0" dirty="0"/>
              <a:t> market grows at a CAGR of </a:t>
            </a:r>
            <a:r>
              <a:rPr lang="en-US" sz="1600" b="0" dirty="0">
                <a:solidFill>
                  <a:srgbClr val="00B0F0"/>
                </a:solidFill>
                <a:ea typeface="微軟正黑體" panose="020B0604030504040204" pitchFamily="34" charset="-120"/>
              </a:rPr>
              <a:t>25.32%</a:t>
            </a:r>
            <a:r>
              <a:rPr lang="en-US" sz="1600" b="0" dirty="0"/>
              <a:t> over the period 2014-2019 by companies’ increasing adoption.</a:t>
            </a:r>
            <a:endParaRPr lang="en-US" sz="1600" b="0" dirty="0">
              <a:solidFill>
                <a:srgbClr val="0000CC"/>
              </a:solidFill>
              <a:ea typeface="微軟正黑體" panose="020B0604030504040204" pitchFamily="34" charset="-120"/>
            </a:endParaRPr>
          </a:p>
          <a:p>
            <a:pPr algn="ctr"/>
            <a:endParaRPr lang="ru-RU" sz="16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10550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Global BYOD Market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 descr="http://biztechsols.com/wp-content/uploads/2014/08/seo-pn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11" y="1507740"/>
            <a:ext cx="3612397" cy="27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4840" y="2067714"/>
            <a:ext cx="3351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25.32%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436711" y="4458330"/>
            <a:ext cx="4425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Source: </a:t>
            </a:r>
            <a:r>
              <a:rPr lang="en-US" sz="1200" i="1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Technavio</a:t>
            </a:r>
            <a:r>
              <a:rPr lang="en-US" sz="120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March 2015 </a:t>
            </a:r>
          </a:p>
          <a:p>
            <a:pPr>
              <a:defRPr/>
            </a:pP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://www.technavio.com/report/global-byod-market-2015-2019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9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0109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Рост спроса на </a:t>
            </a:r>
            <a:r>
              <a:rPr lang="ru-RU" sz="2300" i="1" dirty="0" err="1">
                <a:solidFill>
                  <a:srgbClr val="003F92"/>
                </a:solidFill>
                <a:cs typeface="Arial" panose="020B0604020202020204" pitchFamily="34" charset="0"/>
              </a:rPr>
              <a:t>конференцкомнаты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圖表 6"/>
          <p:cNvGraphicFramePr/>
          <p:nvPr>
            <p:extLst>
              <p:ext uri="{D42A27DB-BD31-4B8C-83A1-F6EECF244321}">
                <p14:modId xmlns:p14="http://schemas.microsoft.com/office/powerpoint/2010/main" val="2671931070"/>
              </p:ext>
            </p:extLst>
          </p:nvPr>
        </p:nvGraphicFramePr>
        <p:xfrm>
          <a:off x="284472" y="901884"/>
          <a:ext cx="854807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4"/>
          <p:cNvSpPr/>
          <p:nvPr/>
        </p:nvSpPr>
        <p:spPr>
          <a:xfrm>
            <a:off x="155576" y="780832"/>
            <a:ext cx="8582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Рост продаж видеосистем для сегмента </a:t>
            </a:r>
            <a:r>
              <a:rPr lang="ru-RU" sz="1600" dirty="0" err="1" smtClean="0"/>
              <a:t>конференцкомнат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28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74172"/>
            <a:ext cx="8805862" cy="56399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Возрастающие потребности BYOD и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портативные решения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4" name="文字方塊 5"/>
          <p:cNvSpPr txBox="1">
            <a:spLocks noGrp="1"/>
          </p:cNvSpPr>
          <p:nvPr>
            <p:ph idx="1"/>
          </p:nvPr>
        </p:nvSpPr>
        <p:spPr>
          <a:xfrm>
            <a:off x="338138" y="838197"/>
            <a:ext cx="880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1600" b="0" dirty="0"/>
              <a:t>Предпочтение для портативного аудио / видео / </a:t>
            </a:r>
            <a:r>
              <a:rPr lang="ru-RU" altLang="zh-TW" sz="1600" b="0" dirty="0" smtClean="0"/>
              <a:t>экрана общего </a:t>
            </a:r>
            <a:r>
              <a:rPr lang="ru-RU" altLang="zh-TW" sz="1600" b="0" dirty="0"/>
              <a:t>доступа </a:t>
            </a:r>
            <a:endParaRPr lang="zh-TW" altLang="en-US" sz="1600" b="0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28823"/>
              </p:ext>
            </p:extLst>
          </p:nvPr>
        </p:nvGraphicFramePr>
        <p:xfrm>
          <a:off x="0" y="1038252"/>
          <a:ext cx="8656828" cy="330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76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UTTC_Tele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UTTC_Televic.potx</Template>
  <TotalTime>1843</TotalTime>
  <Words>661</Words>
  <Application>Microsoft Office PowerPoint</Application>
  <PresentationFormat>Экран (16:9)</PresentationFormat>
  <Paragraphs>155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微軟正黑體</vt:lpstr>
      <vt:lpstr>Arial</vt:lpstr>
      <vt:lpstr>Calibri</vt:lpstr>
      <vt:lpstr>Cambria Math</vt:lpstr>
      <vt:lpstr>新細明體</vt:lpstr>
      <vt:lpstr>UTTC_Televic</vt:lpstr>
      <vt:lpstr>Презентация PowerPoint</vt:lpstr>
      <vt:lpstr>Презентация PowerPoint</vt:lpstr>
      <vt:lpstr>Презентация PowerPoint</vt:lpstr>
      <vt:lpstr>Почему мы спроектировали этот продукт</vt:lpstr>
      <vt:lpstr>Развитие рынка видеоконференций</vt:lpstr>
      <vt:lpstr>Видеоконференция с использованием облачных технологий</vt:lpstr>
      <vt:lpstr>Global BYOD Market</vt:lpstr>
      <vt:lpstr>Рост спроса на конференцкомнаты</vt:lpstr>
      <vt:lpstr>Возрастающие потребности BYOD и портативные решения</vt:lpstr>
      <vt:lpstr>Презентация PowerPoint</vt:lpstr>
      <vt:lpstr>Позиционирование продукта</vt:lpstr>
      <vt:lpstr>Ключевые особенности</vt:lpstr>
      <vt:lpstr>Ключевые особенности (прод.) </vt:lpstr>
      <vt:lpstr>Эксклюзивные приложения</vt:lpstr>
      <vt:lpstr>Совместимые приложения</vt:lpstr>
      <vt:lpstr>Панели</vt:lpstr>
      <vt:lpstr>Ракурсы</vt:lpstr>
      <vt:lpstr>Сравнение</vt:lpstr>
      <vt:lpstr>Приложения</vt:lpstr>
      <vt:lpstr>Сценарии</vt:lpstr>
      <vt:lpstr>Сферы применения</vt:lpstr>
      <vt:lpstr>Истории успехов</vt:lpstr>
      <vt:lpstr>Глобальные партнеры</vt:lpstr>
      <vt:lpstr>Презентация PowerPoint</vt:lpstr>
    </vt:vector>
  </TitlesOfParts>
  <Company>1111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11 111</dc:creator>
  <cp:lastModifiedBy>Tadeush Ostrinsky</cp:lastModifiedBy>
  <cp:revision>134</cp:revision>
  <dcterms:created xsi:type="dcterms:W3CDTF">2015-03-12T19:01:45Z</dcterms:created>
  <dcterms:modified xsi:type="dcterms:W3CDTF">2017-04-26T13:05:12Z</dcterms:modified>
</cp:coreProperties>
</file>