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7"/>
  </p:notesMasterIdLst>
  <p:sldIdLst>
    <p:sldId id="259" r:id="rId2"/>
    <p:sldId id="271" r:id="rId3"/>
    <p:sldId id="265" r:id="rId4"/>
    <p:sldId id="263" r:id="rId5"/>
    <p:sldId id="270" r:id="rId6"/>
    <p:sldId id="268" r:id="rId7"/>
    <p:sldId id="267" r:id="rId8"/>
    <p:sldId id="266" r:id="rId9"/>
    <p:sldId id="262" r:id="rId10"/>
    <p:sldId id="273" r:id="rId11"/>
    <p:sldId id="277" r:id="rId12"/>
    <p:sldId id="274" r:id="rId13"/>
    <p:sldId id="276" r:id="rId14"/>
    <p:sldId id="275" r:id="rId15"/>
    <p:sldId id="272" r:id="rId16"/>
    <p:sldId id="281" r:id="rId17"/>
    <p:sldId id="280" r:id="rId18"/>
    <p:sldId id="279" r:id="rId19"/>
    <p:sldId id="278" r:id="rId20"/>
    <p:sldId id="269" r:id="rId21"/>
    <p:sldId id="260" r:id="rId22"/>
    <p:sldId id="261" r:id="rId23"/>
    <p:sldId id="282" r:id="rId24"/>
    <p:sldId id="285" r:id="rId25"/>
    <p:sldId id="284" r:id="rId26"/>
    <p:sldId id="283" r:id="rId27"/>
    <p:sldId id="289" r:id="rId28"/>
    <p:sldId id="288" r:id="rId29"/>
    <p:sldId id="287" r:id="rId30"/>
    <p:sldId id="292" r:id="rId31"/>
    <p:sldId id="286" r:id="rId32"/>
    <p:sldId id="291" r:id="rId33"/>
    <p:sldId id="290" r:id="rId34"/>
    <p:sldId id="296" r:id="rId35"/>
    <p:sldId id="295" r:id="rId36"/>
    <p:sldId id="294" r:id="rId37"/>
    <p:sldId id="293" r:id="rId38"/>
    <p:sldId id="299" r:id="rId39"/>
    <p:sldId id="298" r:id="rId40"/>
    <p:sldId id="297" r:id="rId41"/>
    <p:sldId id="303" r:id="rId42"/>
    <p:sldId id="301" r:id="rId43"/>
    <p:sldId id="300" r:id="rId44"/>
    <p:sldId id="307" r:id="rId45"/>
    <p:sldId id="304" r:id="rId46"/>
    <p:sldId id="306" r:id="rId47"/>
    <p:sldId id="305" r:id="rId48"/>
    <p:sldId id="308" r:id="rId49"/>
    <p:sldId id="310" r:id="rId50"/>
    <p:sldId id="311" r:id="rId51"/>
    <p:sldId id="309" r:id="rId52"/>
    <p:sldId id="314" r:id="rId53"/>
    <p:sldId id="313" r:id="rId54"/>
    <p:sldId id="312" r:id="rId55"/>
    <p:sldId id="258" r:id="rId56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594" y="4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C8651-6F13-4315-8A19-BCCD377D19E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3B982-9FC0-468C-B869-6E82D6A8C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2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5EFCC-E301-49D1-B82B-E7323250F9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B982-9FC0-468C-B869-6E82D6A8CD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1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B982-9FC0-468C-B869-6E82D6A8CD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1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3A619-5C51-4141-9AB6-65DAE04A9B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0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B982-9FC0-468C-B869-6E82D6A8CD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B982-9FC0-468C-B869-6E82D6A8CDD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9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B982-9FC0-468C-B869-6E82D6A8CDD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5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B982-9FC0-468C-B869-6E82D6A8CDD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1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1408509"/>
            <a:ext cx="5562600" cy="2312591"/>
          </a:xfrm>
        </p:spPr>
        <p:txBody>
          <a:bodyPr>
            <a:normAutofit/>
          </a:bodyPr>
          <a:lstStyle>
            <a:lvl1pPr>
              <a:defRPr lang="ru-RU" sz="2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709" y="1408508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13137" y="1152523"/>
            <a:ext cx="5432426" cy="347662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2C710F57-D5EC-B04B-871D-89E6AAC832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10"/>
          </p:nvPr>
        </p:nvSpPr>
        <p:spPr>
          <a:xfrm>
            <a:off x="3513137" y="1511297"/>
            <a:ext cx="5432426" cy="3100390"/>
          </a:xfrm>
        </p:spPr>
        <p:txBody>
          <a:bodyPr/>
          <a:lstStyle>
            <a:lvl1pPr algn="just">
              <a:defRPr sz="14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1"/>
          </p:nvPr>
        </p:nvSpPr>
        <p:spPr>
          <a:xfrm>
            <a:off x="155576" y="1152522"/>
            <a:ext cx="3114674" cy="34591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1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6" y="1151335"/>
            <a:ext cx="4341812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6" y="1516063"/>
            <a:ext cx="4341812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300537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063"/>
            <a:ext cx="4300536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19C-E956-0F45-8060-B07566DED2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1152522"/>
            <a:ext cx="8805862" cy="3459165"/>
          </a:xfrm>
        </p:spPr>
        <p:txBody>
          <a:bodyPr/>
          <a:lstStyle>
            <a:lvl4pPr>
              <a:defRPr sz="1000"/>
            </a:lvl4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64519DA-5E91-FD48-9926-1C13C82866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. загол. и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298137" y="2564803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10613_AVer CIS-PPT-1_三校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AVer Information Inc. All rights reserved.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7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723"/>
            <a:ext cx="8229600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C60000"/>
                </a:solidFill>
              </a:rPr>
              <a:t>  </a:t>
            </a:r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DEB2E588-BCAA-034D-9E64-73FA4A62A3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99" r:id="rId3"/>
    <p:sldLayoutId id="2147483700" r:id="rId4"/>
    <p:sldLayoutId id="2147483704" r:id="rId5"/>
    <p:sldLayoutId id="214748370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801720" rtl="0" eaLnBrk="1" latinLnBrk="0" hangingPunct="1">
        <a:spcBef>
          <a:spcPct val="0"/>
        </a:spcBef>
        <a:buNone/>
        <a:defRPr lang="ru-RU" sz="2800" b="1" kern="1200" dirty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26" Type="http://schemas.openxmlformats.org/officeDocument/2006/relationships/image" Target="../media/image83.png"/><Relationship Id="rId39" Type="http://schemas.openxmlformats.org/officeDocument/2006/relationships/image" Target="../media/image96.png"/><Relationship Id="rId21" Type="http://schemas.openxmlformats.org/officeDocument/2006/relationships/image" Target="../media/image78.jpeg"/><Relationship Id="rId34" Type="http://schemas.openxmlformats.org/officeDocument/2006/relationships/image" Target="../media/image91.jpeg"/><Relationship Id="rId42" Type="http://schemas.openxmlformats.org/officeDocument/2006/relationships/image" Target="../media/image99.png"/><Relationship Id="rId47" Type="http://schemas.openxmlformats.org/officeDocument/2006/relationships/image" Target="../media/image104.jpeg"/><Relationship Id="rId7" Type="http://schemas.openxmlformats.org/officeDocument/2006/relationships/image" Target="../media/image64.jpeg"/><Relationship Id="rId2" Type="http://schemas.openxmlformats.org/officeDocument/2006/relationships/image" Target="../media/image10.jpg"/><Relationship Id="rId16" Type="http://schemas.openxmlformats.org/officeDocument/2006/relationships/image" Target="../media/image73.jpeg"/><Relationship Id="rId29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jpeg"/><Relationship Id="rId45" Type="http://schemas.openxmlformats.org/officeDocument/2006/relationships/image" Target="../media/image102.jpeg"/><Relationship Id="rId5" Type="http://schemas.openxmlformats.org/officeDocument/2006/relationships/image" Target="../media/image62.gif"/><Relationship Id="rId15" Type="http://schemas.openxmlformats.org/officeDocument/2006/relationships/image" Target="../media/image72.jpeg"/><Relationship Id="rId23" Type="http://schemas.openxmlformats.org/officeDocument/2006/relationships/image" Target="../media/image80.png"/><Relationship Id="rId28" Type="http://schemas.openxmlformats.org/officeDocument/2006/relationships/image" Target="../media/image85.jpeg"/><Relationship Id="rId36" Type="http://schemas.openxmlformats.org/officeDocument/2006/relationships/image" Target="../media/image93.jpe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31" Type="http://schemas.openxmlformats.org/officeDocument/2006/relationships/image" Target="../media/image88.jpeg"/><Relationship Id="rId44" Type="http://schemas.openxmlformats.org/officeDocument/2006/relationships/image" Target="../media/image101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Relationship Id="rId22" Type="http://schemas.openxmlformats.org/officeDocument/2006/relationships/image" Target="../media/image79.jpeg"/><Relationship Id="rId27" Type="http://schemas.openxmlformats.org/officeDocument/2006/relationships/image" Target="../media/image84.jpeg"/><Relationship Id="rId30" Type="http://schemas.openxmlformats.org/officeDocument/2006/relationships/image" Target="../media/image87.jpeg"/><Relationship Id="rId35" Type="http://schemas.openxmlformats.org/officeDocument/2006/relationships/image" Target="../media/image92.png"/><Relationship Id="rId43" Type="http://schemas.openxmlformats.org/officeDocument/2006/relationships/image" Target="../media/image100.png"/><Relationship Id="rId48" Type="http://schemas.openxmlformats.org/officeDocument/2006/relationships/image" Target="../media/image105.png"/><Relationship Id="rId8" Type="http://schemas.openxmlformats.org/officeDocument/2006/relationships/image" Target="../media/image65.gif"/><Relationship Id="rId3" Type="http://schemas.openxmlformats.org/officeDocument/2006/relationships/image" Target="../media/image60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5.jpeg"/><Relationship Id="rId46" Type="http://schemas.openxmlformats.org/officeDocument/2006/relationships/image" Target="../media/image103.png"/><Relationship Id="rId20" Type="http://schemas.openxmlformats.org/officeDocument/2006/relationships/image" Target="../media/image77.jpeg"/><Relationship Id="rId41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0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18.png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png"/><Relationship Id="rId7" Type="http://schemas.openxmlformats.org/officeDocument/2006/relationships/image" Target="../media/image1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8.png"/><Relationship Id="rId7" Type="http://schemas.openxmlformats.org/officeDocument/2006/relationships/image" Target="../media/image1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21.png"/><Relationship Id="rId7" Type="http://schemas.openxmlformats.org/officeDocument/2006/relationships/image" Target="../media/image1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5" Type="http://schemas.openxmlformats.org/officeDocument/2006/relationships/image" Target="../media/image109.png"/><Relationship Id="rId10" Type="http://schemas.openxmlformats.org/officeDocument/2006/relationships/image" Target="../media/image115.jpeg"/><Relationship Id="rId4" Type="http://schemas.openxmlformats.org/officeDocument/2006/relationships/image" Target="../media/image8.png"/><Relationship Id="rId9" Type="http://schemas.openxmlformats.org/officeDocument/2006/relationships/image" Target="../media/image1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23.png"/><Relationship Id="rId7" Type="http://schemas.openxmlformats.org/officeDocument/2006/relationships/image" Target="../media/image1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jpe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r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26.png"/><Relationship Id="rId7" Type="http://schemas.openxmlformats.org/officeDocument/2006/relationships/image" Target="../media/image1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jpe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0.jp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9.wmf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jpeg"/><Relationship Id="rId9" Type="http://schemas.openxmlformats.org/officeDocument/2006/relationships/image" Target="../media/image1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1.jpeg"/><Relationship Id="rId5" Type="http://schemas.openxmlformats.org/officeDocument/2006/relationships/image" Target="../media/image170.png"/><Relationship Id="rId4" Type="http://schemas.openxmlformats.org/officeDocument/2006/relationships/image" Target="../media/image16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2.jpeg"/><Relationship Id="rId7" Type="http://schemas.openxmlformats.org/officeDocument/2006/relationships/image" Target="../media/image17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5.png"/><Relationship Id="rId5" Type="http://schemas.openxmlformats.org/officeDocument/2006/relationships/image" Target="../media/image174.jpe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jpeg"/><Relationship Id="rId2" Type="http://schemas.openxmlformats.org/officeDocument/2006/relationships/image" Target="../media/image10.jpg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jpeg"/><Relationship Id="rId4" Type="http://schemas.openxmlformats.org/officeDocument/2006/relationships/image" Target="../media/image205.jpeg"/><Relationship Id="rId9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4.jpeg"/><Relationship Id="rId7" Type="http://schemas.openxmlformats.org/officeDocument/2006/relationships/image" Target="../media/image2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5.png"/><Relationship Id="rId5" Type="http://schemas.openxmlformats.org/officeDocument/2006/relationships/image" Target="../media/image138.png"/><Relationship Id="rId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jpeg"/><Relationship Id="rId7" Type="http://schemas.openxmlformats.org/officeDocument/2006/relationships/image" Target="../media/image22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4.png"/><Relationship Id="rId5" Type="http://schemas.openxmlformats.org/officeDocument/2006/relationships/image" Target="../media/image223.jpeg"/><Relationship Id="rId4" Type="http://schemas.openxmlformats.org/officeDocument/2006/relationships/image" Target="../media/image22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44.png"/><Relationship Id="rId7" Type="http://schemas.openxmlformats.org/officeDocument/2006/relationships/image" Target="../media/image22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7.jpeg"/><Relationship Id="rId5" Type="http://schemas.openxmlformats.org/officeDocument/2006/relationships/image" Target="../media/image138.png"/><Relationship Id="rId4" Type="http://schemas.openxmlformats.org/officeDocument/2006/relationships/image" Target="../media/image136.png"/><Relationship Id="rId9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jpeg"/><Relationship Id="rId7" Type="http://schemas.openxmlformats.org/officeDocument/2006/relationships/image" Target="../media/image23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2.png"/><Relationship Id="rId5" Type="http://schemas.openxmlformats.org/officeDocument/2006/relationships/image" Target="../media/image231.jpeg"/><Relationship Id="rId4" Type="http://schemas.openxmlformats.org/officeDocument/2006/relationships/image" Target="../media/image2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23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9" Type="http://schemas.openxmlformats.org/officeDocument/2006/relationships/image" Target="../media/image56.jpeg"/><Relationship Id="rId21" Type="http://schemas.openxmlformats.org/officeDocument/2006/relationships/image" Target="../media/image38.jpeg"/><Relationship Id="rId34" Type="http://schemas.openxmlformats.org/officeDocument/2006/relationships/image" Target="../media/image51.gif"/><Relationship Id="rId42" Type="http://schemas.openxmlformats.org/officeDocument/2006/relationships/image" Target="../media/image59.jpeg"/><Relationship Id="rId7" Type="http://schemas.openxmlformats.org/officeDocument/2006/relationships/image" Target="../media/image24.png"/><Relationship Id="rId2" Type="http://schemas.openxmlformats.org/officeDocument/2006/relationships/image" Target="../media/image10.jp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24" Type="http://schemas.openxmlformats.org/officeDocument/2006/relationships/image" Target="../media/image41.jpeg"/><Relationship Id="rId32" Type="http://schemas.openxmlformats.org/officeDocument/2006/relationships/image" Target="../media/image49.png"/><Relationship Id="rId37" Type="http://schemas.openxmlformats.org/officeDocument/2006/relationships/image" Target="../media/image54.jpeg"/><Relationship Id="rId40" Type="http://schemas.openxmlformats.org/officeDocument/2006/relationships/image" Target="../media/image57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23" Type="http://schemas.openxmlformats.org/officeDocument/2006/relationships/image" Target="../media/image40.jpeg"/><Relationship Id="rId28" Type="http://schemas.openxmlformats.org/officeDocument/2006/relationships/image" Target="../media/image45.png"/><Relationship Id="rId36" Type="http://schemas.openxmlformats.org/officeDocument/2006/relationships/image" Target="../media/image53.jpeg"/><Relationship Id="rId10" Type="http://schemas.openxmlformats.org/officeDocument/2006/relationships/image" Target="../media/image27.png"/><Relationship Id="rId19" Type="http://schemas.openxmlformats.org/officeDocument/2006/relationships/image" Target="../media/image36.gif"/><Relationship Id="rId31" Type="http://schemas.openxmlformats.org/officeDocument/2006/relationships/image" Target="../media/image48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gif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gif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5" Type="http://schemas.openxmlformats.org/officeDocument/2006/relationships/image" Target="../media/image42.jpeg"/><Relationship Id="rId33" Type="http://schemas.openxmlformats.org/officeDocument/2006/relationships/image" Target="../media/image50.jpeg"/><Relationship Id="rId38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6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1709" y="1543871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5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0"/>
            <a:ext cx="8805862" cy="90167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Глобальное партнерство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99111"/>
              </p:ext>
            </p:extLst>
          </p:nvPr>
        </p:nvGraphicFramePr>
        <p:xfrm>
          <a:off x="155577" y="793820"/>
          <a:ext cx="8805862" cy="370784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3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831"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400" b="1" dirty="0" smtClean="0">
                          <a:latin typeface="Myriad Pro" pitchFamily="34" charset="0"/>
                        </a:rPr>
                        <a:t>Образование</a:t>
                      </a:r>
                      <a:endParaRPr lang="zh-TW" altLang="en-US" sz="1400" b="1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A7BDA">
                            <a:shade val="30000"/>
                            <a:satMod val="115000"/>
                          </a:srgbClr>
                        </a:gs>
                        <a:gs pos="50000">
                          <a:srgbClr val="3A7BDA">
                            <a:shade val="67500"/>
                            <a:satMod val="115000"/>
                          </a:srgbClr>
                        </a:gs>
                        <a:gs pos="100000">
                          <a:srgbClr val="3A7BDA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400" b="1" dirty="0" smtClean="0">
                          <a:latin typeface="Myriad Pro" pitchFamily="34" charset="0"/>
                        </a:rPr>
                        <a:t>Банки</a:t>
                      </a:r>
                      <a:endParaRPr lang="zh-TW" altLang="en-US" sz="1400" b="1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A7BDA">
                            <a:shade val="30000"/>
                            <a:satMod val="115000"/>
                          </a:srgbClr>
                        </a:gs>
                        <a:gs pos="50000">
                          <a:srgbClr val="3A7BDA">
                            <a:shade val="67500"/>
                            <a:satMod val="115000"/>
                          </a:srgbClr>
                        </a:gs>
                        <a:gs pos="100000">
                          <a:srgbClr val="3A7BDA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400" b="1" baseline="0" dirty="0" smtClean="0">
                          <a:latin typeface="Myriad Pro" pitchFamily="34" charset="0"/>
                        </a:rPr>
                        <a:t>Правительство и телекоммуникации</a:t>
                      </a:r>
                      <a:endParaRPr lang="en-US" altLang="zh-TW" sz="1400" b="1" baseline="0" dirty="0" smtClean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A7BDA">
                            <a:shade val="30000"/>
                            <a:satMod val="115000"/>
                          </a:srgbClr>
                        </a:gs>
                        <a:gs pos="50000">
                          <a:srgbClr val="3A7BDA">
                            <a:shade val="67500"/>
                            <a:satMod val="115000"/>
                          </a:srgbClr>
                        </a:gs>
                        <a:gs pos="100000">
                          <a:srgbClr val="3A7BDA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01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67" descr="Education_Nanyang Technological Univ.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7" y="1334000"/>
            <a:ext cx="846000" cy="319857"/>
          </a:xfrm>
          <a:prstGeom prst="rect">
            <a:avLst/>
          </a:prstGeom>
        </p:spPr>
      </p:pic>
      <p:pic>
        <p:nvPicPr>
          <p:cNvPr id="5" name="Picture 4" descr="http://www.fede-lille.com/wp-content/uploads/2011/12/IESEG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304" y="1334000"/>
            <a:ext cx="720080" cy="330110"/>
          </a:xfrm>
          <a:prstGeom prst="rect">
            <a:avLst/>
          </a:prstGeom>
          <a:noFill/>
        </p:spPr>
      </p:pic>
      <p:pic>
        <p:nvPicPr>
          <p:cNvPr id="6" name="Picture 62" descr="Education_GuildfordCollege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7" y="1722661"/>
            <a:ext cx="886777" cy="375961"/>
          </a:xfrm>
          <a:prstGeom prst="rect">
            <a:avLst/>
          </a:prstGeom>
        </p:spPr>
      </p:pic>
      <p:pic>
        <p:nvPicPr>
          <p:cNvPr id="7" name="Picture 70" descr="Education_La Sall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335" y="1782809"/>
            <a:ext cx="591186" cy="315813"/>
          </a:xfrm>
          <a:prstGeom prst="rect">
            <a:avLst/>
          </a:prstGeom>
        </p:spPr>
      </p:pic>
      <p:pic>
        <p:nvPicPr>
          <p:cNvPr id="8" name="Picture 2" descr="http://wosu.org/2012/news/files/columbus_schools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211" y="2273857"/>
            <a:ext cx="566226" cy="7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livier\Desktop\PERSO\logo-CNRS-avec-texte-big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80" y="2204290"/>
            <a:ext cx="936104" cy="446476"/>
          </a:xfrm>
          <a:prstGeom prst="rect">
            <a:avLst/>
          </a:prstGeom>
          <a:noFill/>
        </p:spPr>
      </p:pic>
      <p:pic>
        <p:nvPicPr>
          <p:cNvPr id="10" name="Picture 73" descr="Education_Singapore Polytechnic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948" y="2683038"/>
            <a:ext cx="1034573" cy="338587"/>
          </a:xfrm>
          <a:prstGeom prst="rect">
            <a:avLst/>
          </a:prstGeom>
        </p:spPr>
      </p:pic>
      <p:pic>
        <p:nvPicPr>
          <p:cNvPr id="11" name="Picture 56" descr="Education_Charles University_Prague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42" y="3066142"/>
            <a:ext cx="468000" cy="468000"/>
          </a:xfrm>
          <a:prstGeom prst="rect">
            <a:avLst/>
          </a:prstGeom>
        </p:spPr>
      </p:pic>
      <p:pic>
        <p:nvPicPr>
          <p:cNvPr id="12" name="Picture 4" descr="OaksParkLogo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47" y="3074580"/>
            <a:ext cx="751534" cy="673996"/>
          </a:xfrm>
          <a:prstGeom prst="rect">
            <a:avLst/>
          </a:prstGeom>
          <a:noFill/>
        </p:spPr>
      </p:pic>
      <p:pic>
        <p:nvPicPr>
          <p:cNvPr id="13" name="Picture 66" descr="Education_Mantissa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44" y="3141935"/>
            <a:ext cx="640450" cy="316413"/>
          </a:xfrm>
          <a:prstGeom prst="rect">
            <a:avLst/>
          </a:prstGeom>
        </p:spPr>
      </p:pic>
      <p:pic>
        <p:nvPicPr>
          <p:cNvPr id="14" name="Picture 61" descr="Education_Global School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1" y="3745579"/>
            <a:ext cx="468368" cy="348786"/>
          </a:xfrm>
          <a:prstGeom prst="rect">
            <a:avLst/>
          </a:prstGeom>
        </p:spPr>
      </p:pic>
      <p:pic>
        <p:nvPicPr>
          <p:cNvPr id="15" name="Picture 8" descr="http://koinoniaca.wikispaces.com/file/view/koinonia_banner.jpg/130480301/koinonia_banner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683" y="3784311"/>
            <a:ext cx="911772" cy="323948"/>
          </a:xfrm>
          <a:prstGeom prst="rect">
            <a:avLst/>
          </a:prstGeom>
          <a:noFill/>
        </p:spPr>
      </p:pic>
      <p:pic>
        <p:nvPicPr>
          <p:cNvPr id="16" name="Picture 58" descr="Education_ACMS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17" y="4109792"/>
            <a:ext cx="1075325" cy="394123"/>
          </a:xfrm>
          <a:prstGeom prst="rect">
            <a:avLst/>
          </a:prstGeom>
        </p:spPr>
      </p:pic>
      <p:pic>
        <p:nvPicPr>
          <p:cNvPr id="17" name="Picture 28" descr="Finance_Aviva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455" y="1334000"/>
            <a:ext cx="591185" cy="410973"/>
          </a:xfrm>
          <a:prstGeom prst="rect">
            <a:avLst/>
          </a:prstGeom>
        </p:spPr>
      </p:pic>
      <p:pic>
        <p:nvPicPr>
          <p:cNvPr id="18" name="Picture 33" descr="Finance_Samsung Vina Insurance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0711" y="1365209"/>
            <a:ext cx="1044000" cy="417600"/>
          </a:xfrm>
          <a:prstGeom prst="rect">
            <a:avLst/>
          </a:prstGeom>
        </p:spPr>
      </p:pic>
      <p:pic>
        <p:nvPicPr>
          <p:cNvPr id="19" name="Picture 32" descr="Finance_Ocean Bank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843" y="1799977"/>
            <a:ext cx="1188000" cy="363588"/>
          </a:xfrm>
          <a:prstGeom prst="rect">
            <a:avLst/>
          </a:prstGeom>
        </p:spPr>
      </p:pic>
      <p:pic>
        <p:nvPicPr>
          <p:cNvPr id="20" name="Picture 21" descr="Gordon Brown_logo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028" y="2361723"/>
            <a:ext cx="1332000" cy="321315"/>
          </a:xfrm>
          <a:prstGeom prst="rect">
            <a:avLst/>
          </a:prstGeom>
        </p:spPr>
      </p:pic>
      <p:pic>
        <p:nvPicPr>
          <p:cNvPr id="21" name="Picture 31" descr="Finance_Mercury Securities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182" y="1910634"/>
            <a:ext cx="720000" cy="323263"/>
          </a:xfrm>
          <a:prstGeom prst="rect">
            <a:avLst/>
          </a:prstGeom>
        </p:spPr>
      </p:pic>
      <p:pic>
        <p:nvPicPr>
          <p:cNvPr id="22" name="Picture 30" descr="Finance_Gras Savoye Willis Vietnam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047" y="2292020"/>
            <a:ext cx="702000" cy="554198"/>
          </a:xfrm>
          <a:prstGeom prst="rect">
            <a:avLst/>
          </a:prstGeom>
        </p:spPr>
      </p:pic>
      <p:pic>
        <p:nvPicPr>
          <p:cNvPr id="23" name="Picture 2" descr="https://encrypted-tbn2.gstatic.com/images?q=tbn:ANd9GcSaoDy81O9sOGhnvOgWYMhvwocG0o6tkIE61i-EeI_p7tpQgFcq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992" y="2759654"/>
            <a:ext cx="1008112" cy="314926"/>
          </a:xfrm>
          <a:prstGeom prst="rect">
            <a:avLst/>
          </a:prstGeom>
          <a:noFill/>
        </p:spPr>
      </p:pic>
      <p:pic>
        <p:nvPicPr>
          <p:cNvPr id="24" name="Picture 5" descr="C:\Users\Olivier\Desktop\PERSO\asset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007" y="2759654"/>
            <a:ext cx="720080" cy="720080"/>
          </a:xfrm>
          <a:prstGeom prst="rect">
            <a:avLst/>
          </a:prstGeom>
          <a:noFill/>
        </p:spPr>
      </p:pic>
      <p:pic>
        <p:nvPicPr>
          <p:cNvPr id="25" name="Picture 29" descr="Finance_Bankbazaar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224" y="3153279"/>
            <a:ext cx="1188000" cy="274559"/>
          </a:xfrm>
          <a:prstGeom prst="rect">
            <a:avLst/>
          </a:prstGeom>
        </p:spPr>
      </p:pic>
      <p:pic>
        <p:nvPicPr>
          <p:cNvPr id="26" name="Picture 6" descr="http://upload.wikimedia.org/wikipedia/zh/thumb/5/56/PwC_Taiwan_Logo.png/200px-PwC_Taiwan_Logo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009" y="3338638"/>
            <a:ext cx="1419504" cy="664062"/>
          </a:xfrm>
          <a:prstGeom prst="rect">
            <a:avLst/>
          </a:prstGeom>
          <a:noFill/>
        </p:spPr>
      </p:pic>
      <p:pic>
        <p:nvPicPr>
          <p:cNvPr id="27" name="Picture 6" descr="Navis Consulti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539" y="3733012"/>
            <a:ext cx="817018" cy="388788"/>
          </a:xfrm>
          <a:prstGeom prst="rect">
            <a:avLst/>
          </a:prstGeom>
          <a:noFill/>
        </p:spPr>
      </p:pic>
      <p:pic>
        <p:nvPicPr>
          <p:cNvPr id="28" name="Picture 4" descr="C:\Users\Olivier\Desktop\Logos VC customers\moodys-analytics2013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190" y="3938157"/>
            <a:ext cx="837305" cy="5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www.ktph.com.sg/system/application/views/main/im/logo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581" y="1365209"/>
            <a:ext cx="11906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encrypted-tbn1.gstatic.com/images?q=tbn:ANd9GcTfVkAN3msvgkmBMrfXerc6SB5mS_H_j-ctTB7qpCZ1t3ISdA1QLA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855" y="1340014"/>
            <a:ext cx="732250" cy="7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polycom.com/content/dam/polycom/www/images/partners/g2j-logo-tb.jp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754" y="1330084"/>
            <a:ext cx="787572" cy="5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星视通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462" y="1434220"/>
            <a:ext cx="869759" cy="4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CA-Logo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307" y="2136805"/>
            <a:ext cx="1338802" cy="3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7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578" y="2048571"/>
            <a:ext cx="1345923" cy="445010"/>
          </a:xfrm>
          <a:prstGeom prst="rect">
            <a:avLst/>
          </a:prstGeom>
        </p:spPr>
      </p:pic>
      <p:pic>
        <p:nvPicPr>
          <p:cNvPr id="35" name="圖片 71" descr="http://www.energypark.org.tw/_admin/_upload/topGoal/GoalCom/258/photo4/C-1%E5%8F%B0%E9%9B%BBlogo-1.jp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970" y="1963896"/>
            <a:ext cx="577878" cy="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6" descr="Government_Royal Thai Army.png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97" y="2565111"/>
            <a:ext cx="321500" cy="643157"/>
          </a:xfrm>
          <a:prstGeom prst="rect">
            <a:avLst/>
          </a:prstGeom>
        </p:spPr>
      </p:pic>
      <p:pic>
        <p:nvPicPr>
          <p:cNvPr id="37" name="圖片 102" descr="http://tch.judicial.gov.tw/images/index_r1_c1.jp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496" y="2527746"/>
            <a:ext cx="1154545" cy="4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4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298" y="2448233"/>
            <a:ext cx="1145940" cy="6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Olivier\Desktop\interpol-logo.jp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427" y="2416036"/>
            <a:ext cx="663165" cy="605589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960" y="3047542"/>
            <a:ext cx="871736" cy="32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4" descr="Government_EGAT.jpg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385" y="3115234"/>
            <a:ext cx="492207" cy="555435"/>
          </a:xfrm>
          <a:prstGeom prst="rect">
            <a:avLst/>
          </a:prstGeom>
        </p:spPr>
      </p:pic>
      <p:pic>
        <p:nvPicPr>
          <p:cNvPr id="42" name="圖片 100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93" y="3343823"/>
            <a:ext cx="529167" cy="550333"/>
          </a:xfrm>
          <a:prstGeom prst="rect">
            <a:avLst/>
          </a:prstGeom>
        </p:spPr>
      </p:pic>
      <p:pic>
        <p:nvPicPr>
          <p:cNvPr id="43" name="Picture 2" descr="http://www.pakirsa.gov.pk/irsapublic/images/Header_IRsa-logo.pn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503" y="3159231"/>
            <a:ext cx="1448467" cy="3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428" y="3358003"/>
            <a:ext cx="11210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http://www.hep.hr/hep/novosti/img/HOPS_LOGO-web.jpg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135" y="3624999"/>
            <a:ext cx="835292" cy="225754"/>
          </a:xfrm>
          <a:prstGeom prst="rect">
            <a:avLst/>
          </a:prstGeom>
          <a:noFill/>
        </p:spPr>
      </p:pic>
      <p:pic>
        <p:nvPicPr>
          <p:cNvPr id="46" name="圖片 101" descr="http://hnchiu.myweb.hinet.net/hda-1.JPG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929" y="3909124"/>
            <a:ext cx="606135" cy="5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http://www.nspo.org.tw/rsic2010/images/main_NSPO.png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337" y="3955343"/>
            <a:ext cx="1151166" cy="340206"/>
          </a:xfrm>
          <a:prstGeom prst="rect">
            <a:avLst/>
          </a:prstGeom>
          <a:noFill/>
        </p:spPr>
      </p:pic>
      <p:pic>
        <p:nvPicPr>
          <p:cNvPr id="48" name="Picture 12" descr="http://a2.att.hudong.com/17/23/01200000027219134439232281740_s.jpg"/>
          <p:cNvPicPr>
            <a:picLocks noChangeAspect="1" noChangeArrowheads="1"/>
          </p:cNvPicPr>
          <p:nvPr/>
        </p:nvPicPr>
        <p:blipFill rotWithShape="1"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0842" y="3998572"/>
            <a:ext cx="923084" cy="29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7" descr="http://www.wavesat.net/index/image/data/logo.png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111" y="4086065"/>
            <a:ext cx="1002189" cy="2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3628" y="1657350"/>
            <a:ext cx="4605672" cy="1771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sz="3600" b="1" dirty="0" err="1" smtClean="0">
                <a:solidFill>
                  <a:prstClr val="white"/>
                </a:solidFill>
              </a:rPr>
              <a:t>Видеоконференсистемы</a:t>
            </a:r>
            <a:r>
              <a:rPr lang="ru-RU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  </a:t>
            </a:r>
            <a:r>
              <a:rPr lang="ru-RU" sz="3600" b="1" dirty="0" smtClean="0">
                <a:solidFill>
                  <a:prstClr val="white"/>
                </a:solidFill>
              </a:rPr>
              <a:t>серии </a:t>
            </a:r>
            <a:r>
              <a:rPr lang="en-US" sz="3600" b="1" dirty="0" smtClean="0">
                <a:solidFill>
                  <a:prstClr val="white"/>
                </a:solidFill>
              </a:rPr>
              <a:t>EVC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143000" y="4857750"/>
            <a:ext cx="1314450" cy="2738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Calibri"/>
              </a:rPr>
              <a:t>© AVer Information Inc. </a:t>
            </a:r>
          </a:p>
        </p:txBody>
      </p:sp>
      <p:sp>
        <p:nvSpPr>
          <p:cNvPr id="3" name="AutoShape 2" descr="「МУЛТИПЛЕКС ЕООД」的圖片搜尋結果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4" descr="「МУЛТИПЛЕКС ЕООД」的圖片搜尋結果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38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3113" y="129540"/>
            <a:ext cx="8805862" cy="63773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Общее решение для видеоконференций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2209800"/>
            <a:ext cx="6140896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g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29775" y="678820"/>
            <a:ext cx="8839200" cy="13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kumimoji="0" lang="en-US" sz="2400" dirty="0" smtClean="0">
                <a:latin typeface="+mn-lt"/>
                <a:ea typeface="新細明體" pitchFamily="18" charset="-120"/>
              </a:rPr>
              <a:t>	</a:t>
            </a:r>
            <a:r>
              <a:rPr lang="ru-RU" sz="2000" dirty="0">
                <a:ea typeface="新細明體" pitchFamily="18" charset="-120"/>
              </a:rPr>
              <a:t>Позволяет пользователям </a:t>
            </a:r>
            <a:r>
              <a:rPr lang="ru-RU" sz="2000" dirty="0" smtClean="0">
                <a:ea typeface="新細明體" pitchFamily="18" charset="-120"/>
              </a:rPr>
              <a:t>создавать </a:t>
            </a:r>
            <a:r>
              <a:rPr lang="ru-RU" sz="2000" dirty="0">
                <a:ea typeface="新細明體" pitchFamily="18" charset="-120"/>
              </a:rPr>
              <a:t>видеоконференции из традиционных конференц-залов на разные платформы, </a:t>
            </a:r>
            <a:r>
              <a:rPr lang="ru-RU" sz="2000" dirty="0" smtClean="0">
                <a:ea typeface="新細明體" pitchFamily="18" charset="-120"/>
              </a:rPr>
              <a:t>например </a:t>
            </a:r>
            <a:r>
              <a:rPr lang="ru-RU" sz="2000" dirty="0">
                <a:ea typeface="新細明體" pitchFamily="18" charset="-120"/>
              </a:rPr>
              <a:t>Настольных компьютеров, ноутбуков, планшетов и смартфонов, а также </a:t>
            </a:r>
            <a:r>
              <a:rPr lang="ru-RU" sz="2000" dirty="0" smtClean="0">
                <a:ea typeface="新細明體" pitchFamily="18" charset="-120"/>
              </a:rPr>
              <a:t>совместимые устройства.</a:t>
            </a:r>
            <a:endParaRPr kumimoji="0" lang="en-US" sz="2000" dirty="0"/>
          </a:p>
        </p:txBody>
      </p:sp>
      <p:pic>
        <p:nvPicPr>
          <p:cNvPr id="6" name="Picture 3" descr="D:\下載\@EVC Series\VideoConferencing_201201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7"/>
          <a:stretch/>
        </p:blipFill>
        <p:spPr bwMode="auto">
          <a:xfrm>
            <a:off x="155576" y="2186612"/>
            <a:ext cx="2668011" cy="22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14"/>
          <p:cNvGrpSpPr/>
          <p:nvPr/>
        </p:nvGrpSpPr>
        <p:grpSpPr bwMode="auto">
          <a:xfrm>
            <a:off x="3329365" y="2943453"/>
            <a:ext cx="878658" cy="482600"/>
            <a:chOff x="3982517" y="885805"/>
            <a:chExt cx="573858" cy="4833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向右箭號 13"/>
            <p:cNvSpPr/>
            <p:nvPr/>
          </p:nvSpPr>
          <p:spPr>
            <a:xfrm rot="21540783">
              <a:off x="3982517" y="885805"/>
              <a:ext cx="573858" cy="48330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向右箭號 4"/>
            <p:cNvSpPr/>
            <p:nvPr/>
          </p:nvSpPr>
          <p:spPr>
            <a:xfrm rot="21540783">
              <a:off x="3982528" y="983714"/>
              <a:ext cx="428868" cy="28998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2000" b="1"/>
            </a:p>
          </p:txBody>
        </p:sp>
      </p:grpSp>
      <p:pic>
        <p:nvPicPr>
          <p:cNvPr id="10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3460">
            <a:off x="4853986" y="2096662"/>
            <a:ext cx="3004404" cy="1504817"/>
          </a:xfrm>
          <a:prstGeom prst="rect">
            <a:avLst/>
          </a:prstGeom>
        </p:spPr>
      </p:pic>
      <p:grpSp>
        <p:nvGrpSpPr>
          <p:cNvPr id="11" name="群組 4"/>
          <p:cNvGrpSpPr/>
          <p:nvPr/>
        </p:nvGrpSpPr>
        <p:grpSpPr>
          <a:xfrm>
            <a:off x="4434519" y="3386341"/>
            <a:ext cx="4594691" cy="1335911"/>
            <a:chOff x="3885652" y="4669118"/>
            <a:chExt cx="5259265" cy="2274861"/>
          </a:xfrm>
        </p:grpSpPr>
        <p:pic>
          <p:nvPicPr>
            <p:cNvPr id="12" name="Picture 5" descr="D:\下載\@EVC Series\@EVCX50\Professional photos\PNG\EVC95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88" y="5379576"/>
              <a:ext cx="2150329" cy="1222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下載\@EVC Series\EVC900 application photo\EVC900 (9)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652" y="5037757"/>
              <a:ext cx="3165103" cy="190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D:\下載\@EZMeetup\logo\EZMEETUP_V3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698" y="4669118"/>
              <a:ext cx="555278" cy="55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7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45496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Почему</a:t>
            </a:r>
            <a:r>
              <a:rPr lang="ru-RU" sz="2300" i="1" dirty="0">
                <a:solidFill>
                  <a:srgbClr val="024490"/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EVC </a:t>
            </a:r>
            <a:r>
              <a:rPr lang="ru-RU" sz="2300" i="1" dirty="0">
                <a:solidFill>
                  <a:srgbClr val="024490"/>
                </a:solidFill>
              </a:rPr>
              <a:t>серия</a:t>
            </a:r>
            <a:r>
              <a:rPr lang="en-US" sz="2300" i="1" dirty="0">
                <a:solidFill>
                  <a:srgbClr val="024490"/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?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85621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EVC </a:t>
            </a:r>
            <a:r>
              <a:rPr lang="ru-RU" dirty="0" err="1"/>
              <a:t>Series</a:t>
            </a:r>
            <a:r>
              <a:rPr lang="ru-RU" dirty="0"/>
              <a:t> - это наиболее рентабельное решение на рынке </a:t>
            </a:r>
            <a:r>
              <a:rPr lang="ru-RU" dirty="0" smtClean="0"/>
              <a:t> терминалов </a:t>
            </a:r>
            <a:r>
              <a:rPr lang="ru-RU" dirty="0" err="1"/>
              <a:t>Full</a:t>
            </a:r>
            <a:r>
              <a:rPr lang="ru-RU" dirty="0"/>
              <a:t> </a:t>
            </a:r>
            <a:r>
              <a:rPr lang="ru-RU" dirty="0" smtClean="0"/>
              <a:t>HD, </a:t>
            </a:r>
            <a:r>
              <a:rPr lang="ru-RU" dirty="0"/>
              <a:t>идеально подходящее для малых и средних предприятий, школ и </a:t>
            </a:r>
            <a:r>
              <a:rPr lang="ru-RU" dirty="0" smtClean="0"/>
              <a:t>т 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6400" y="1499383"/>
            <a:ext cx="566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Стоимость </a:t>
            </a:r>
            <a:r>
              <a:rPr lang="ru-RU" b="1" dirty="0">
                <a:solidFill>
                  <a:srgbClr val="0070C0"/>
                </a:solidFill>
              </a:rPr>
              <a:t>и простота проведения видеоконференций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0" y="1911848"/>
            <a:ext cx="8562107" cy="3098062"/>
            <a:chOff x="282575" y="3084602"/>
            <a:chExt cx="8799615" cy="3590617"/>
          </a:xfrm>
        </p:grpSpPr>
        <p:sp>
          <p:nvSpPr>
            <p:cNvPr id="6" name="Rectangle 4"/>
            <p:cNvSpPr/>
            <p:nvPr/>
          </p:nvSpPr>
          <p:spPr>
            <a:xfrm>
              <a:off x="3207523" y="3084602"/>
              <a:ext cx="2835691" cy="3047872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rgbClr val="003399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282575" y="3084602"/>
              <a:ext cx="2808312" cy="3047872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rgbClr val="003399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6146799" y="3084602"/>
              <a:ext cx="2848743" cy="3047872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rgbClr val="003399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995" y="3669556"/>
              <a:ext cx="2664748" cy="256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1200"/>
                </a:spcAft>
                <a:buSzPct val="131000"/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bg1"/>
                  </a:solidFill>
                </a:rPr>
                <a:t>Комплект включает</a:t>
              </a:r>
              <a:r>
                <a:rPr lang="en-US" sz="1600" dirty="0" smtClean="0">
                  <a:solidFill>
                    <a:schemeClr val="bg1"/>
                  </a:solidFill>
                </a:rPr>
                <a:t> full HD</a:t>
              </a:r>
              <a:r>
                <a:rPr lang="ru-RU" sz="1600" dirty="0" smtClean="0">
                  <a:solidFill>
                    <a:schemeClr val="bg1"/>
                  </a:solidFill>
                </a:rPr>
                <a:t> кодек </a:t>
              </a:r>
              <a:r>
                <a:rPr lang="en-US" sz="1600" dirty="0" smtClean="0">
                  <a:solidFill>
                    <a:schemeClr val="bg1"/>
                  </a:solidFill>
                </a:rPr>
                <a:t>PTZ </a:t>
              </a:r>
              <a:r>
                <a:rPr lang="ru-RU" sz="1600" dirty="0" smtClean="0">
                  <a:solidFill>
                    <a:schemeClr val="bg1"/>
                  </a:solidFill>
                </a:rPr>
                <a:t>или фиксированная камера микрофон</a:t>
              </a:r>
            </a:p>
            <a:p>
              <a:pPr marL="177800" indent="-177800">
                <a:spcAft>
                  <a:spcPts val="1200"/>
                </a:spcAft>
                <a:buSzPct val="131000"/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bg1"/>
                  </a:solidFill>
                </a:rPr>
                <a:t>Ценовая политика – Клиент получает больший функционал за свой бюджет</a:t>
              </a:r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817" y="3205932"/>
              <a:ext cx="2254528" cy="46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Легко приобрести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5862" y="3643189"/>
              <a:ext cx="2679700" cy="303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1200"/>
                </a:spcAft>
                <a:buSzPct val="131000"/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</a:rPr>
                <a:t>Любой профессиональный специалист может установить и </a:t>
              </a:r>
              <a:r>
                <a:rPr lang="ru-RU" sz="1200" dirty="0" smtClean="0">
                  <a:solidFill>
                    <a:schemeClr val="bg1"/>
                  </a:solidFill>
                </a:rPr>
                <a:t>использовать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77800" indent="-177800">
                <a:spcAft>
                  <a:spcPts val="1200"/>
                </a:spcAft>
                <a:buSzPct val="131000"/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</a:rPr>
                <a:t>Простой пользовательский интерфейс позволяет пользователям сразу </a:t>
              </a:r>
              <a:r>
                <a:rPr lang="ru-RU" sz="1200" dirty="0" smtClean="0">
                  <a:solidFill>
                    <a:schemeClr val="bg1"/>
                  </a:solidFill>
                </a:rPr>
                <a:t>звонить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77800" indent="-177800">
                <a:spcAft>
                  <a:spcPts val="1200"/>
                </a:spcAft>
                <a:buSzPct val="131000"/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</a:rPr>
                <a:t>Бесплатные инструменты </a:t>
              </a:r>
              <a:r>
                <a:rPr lang="ru-RU" sz="1200" dirty="0" smtClean="0">
                  <a:solidFill>
                    <a:schemeClr val="bg1"/>
                  </a:solidFill>
                </a:rPr>
                <a:t>предоставляют </a:t>
              </a:r>
              <a:r>
                <a:rPr lang="ru-RU" sz="1200" dirty="0">
                  <a:solidFill>
                    <a:schemeClr val="bg1"/>
                  </a:solidFill>
                </a:rPr>
                <a:t>пользователям более широкие возможности проведения конференций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77800" indent="-177800">
                <a:spcAft>
                  <a:spcPts val="1200"/>
                </a:spcAft>
                <a:buSzPct val="131000"/>
                <a:buFont typeface="Arial" pitchFamily="34" charset="0"/>
                <a:buChar char="•"/>
              </a:pPr>
              <a:endParaRPr lang="en-US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2362" y="3218239"/>
              <a:ext cx="2939276" cy="46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Просто использовать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8190" y="3821373"/>
              <a:ext cx="2794000" cy="178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SzPct val="131000"/>
                <a:buFont typeface="Wingdings" pitchFamily="2" charset="2"/>
                <a:buChar char="§"/>
              </a:pPr>
              <a:r>
                <a:rPr lang="ru-RU" sz="1400" dirty="0">
                  <a:solidFill>
                    <a:schemeClr val="bg1"/>
                  </a:solidFill>
                </a:rPr>
                <a:t>3-летняя стандартная гарантия включена в базовую цену</a:t>
              </a:r>
            </a:p>
            <a:p>
              <a:pPr>
                <a:spcAft>
                  <a:spcPts val="1200"/>
                </a:spcAft>
                <a:buSzPct val="131000"/>
                <a:buFont typeface="Wingdings" pitchFamily="2" charset="2"/>
                <a:buChar char="§"/>
              </a:pPr>
              <a:r>
                <a:rPr lang="ru-RU" sz="1400" dirty="0">
                  <a:solidFill>
                    <a:schemeClr val="bg1"/>
                  </a:solidFill>
                </a:rPr>
                <a:t>Глобальные и региональные представители обслуживания клиентов. И программы «горячей замены»</a:t>
              </a:r>
              <a:endParaRPr lang="en-US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8802" y="3221126"/>
              <a:ext cx="2398583" cy="46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Легко обслуживать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8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9069" y="160020"/>
            <a:ext cx="8805862" cy="62623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Система видеоконференций </a:t>
            </a:r>
            <a:r>
              <a:rPr lang="en-US" sz="2300" i="1" dirty="0">
                <a:solidFill>
                  <a:srgbClr val="024490"/>
                </a:solidFill>
              </a:rPr>
              <a:t>EVC130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881139" y="378271"/>
            <a:ext cx="3617077" cy="4448826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TextBox 9"/>
          <p:cNvSpPr txBox="1"/>
          <p:nvPr/>
        </p:nvSpPr>
        <p:spPr>
          <a:xfrm>
            <a:off x="508212" y="826619"/>
            <a:ext cx="439817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 1080p 30 кадров в секунду</a:t>
            </a:r>
          </a:p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Видеоконтент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HD720p 30 кадров в секунду</a:t>
            </a:r>
          </a:p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запись на USB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- эксклюзив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Широкоугольная PT-камера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(диагональное поле зрения 88 °)</a:t>
            </a:r>
          </a:p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Удобная настройка и управление</a:t>
            </a:r>
          </a:p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Компактный, легкий дизайн</a:t>
            </a:r>
          </a:p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Другие функции: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™,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WebTool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WOL,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Telnet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длительность звонка, автоответ с микрофонным отключением, оптимизация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низкой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пропускной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179388" lvl="0" indent="-180000">
              <a:lnSpc>
                <a:spcPts val="2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VCLink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ScreenShare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6" descr="EVC100_kit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468" y="1449306"/>
            <a:ext cx="4057203" cy="1839559"/>
          </a:xfrm>
          <a:prstGeom prst="rect">
            <a:avLst/>
          </a:prstGeom>
        </p:spPr>
      </p:pic>
      <p:pic>
        <p:nvPicPr>
          <p:cNvPr id="9" name="Picture 2" descr="D:\D\3 Biz Channel MKT\4 Award, Smile logo\台灣精品獎\2014 Taiwan Excellence logo\TE201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642" y="826619"/>
            <a:ext cx="793509" cy="7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Cherry-Hsiao-P2\☆AVer\08-圖庫\07_Meeting\Fotolia_20886054_Subscription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919" y="3411950"/>
            <a:ext cx="783368" cy="7833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6" descr="\\Cherry-Hsiao-P2\☆AVer\08-圖庫\● CPD\Fotolia_9121574_Subscription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135" y="3411950"/>
            <a:ext cx="782860" cy="7833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圖片 64" descr="﹝工廠內部生產線﹞Fotolia_786585_Subscription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543" y="3415141"/>
            <a:ext cx="776949" cy="776949"/>
          </a:xfrm>
          <a:prstGeom prst="rect">
            <a:avLst/>
          </a:prstGeom>
        </p:spPr>
      </p:pic>
      <p:pic>
        <p:nvPicPr>
          <p:cNvPr id="13" name="Picture 2" descr="\\Cherry-Hsiao-P2\☆AVer\08-圖庫\11_Medicine People\Fotolia_13729709_Subscription_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941" y="3406027"/>
            <a:ext cx="754658" cy="7586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93"/>
          <p:cNvSpPr txBox="1"/>
          <p:nvPr/>
        </p:nvSpPr>
        <p:spPr>
          <a:xfrm>
            <a:off x="5166331" y="4195283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SMBs</a:t>
            </a:r>
            <a:endParaRPr lang="en-US" sz="1100" b="1" dirty="0"/>
          </a:p>
        </p:txBody>
      </p:sp>
      <p:sp>
        <p:nvSpPr>
          <p:cNvPr id="15" name="TextBox 93"/>
          <p:cNvSpPr txBox="1"/>
          <p:nvPr/>
        </p:nvSpPr>
        <p:spPr>
          <a:xfrm>
            <a:off x="6218979" y="4170611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Офис</a:t>
            </a:r>
            <a:endParaRPr lang="en-US" sz="1100" b="1" dirty="0" smtClean="0"/>
          </a:p>
        </p:txBody>
      </p:sp>
      <p:sp>
        <p:nvSpPr>
          <p:cNvPr id="16" name="TextBox 93"/>
          <p:cNvSpPr txBox="1"/>
          <p:nvPr/>
        </p:nvSpPr>
        <p:spPr>
          <a:xfrm>
            <a:off x="7090094" y="4178334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Образование</a:t>
            </a:r>
            <a:r>
              <a:rPr lang="en-US" sz="1100" b="1" dirty="0" smtClean="0"/>
              <a:t> </a:t>
            </a:r>
          </a:p>
        </p:txBody>
      </p:sp>
      <p:sp>
        <p:nvSpPr>
          <p:cNvPr id="17" name="TextBox 93"/>
          <p:cNvSpPr txBox="1"/>
          <p:nvPr/>
        </p:nvSpPr>
        <p:spPr>
          <a:xfrm>
            <a:off x="8141222" y="4151728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Медицина</a:t>
            </a:r>
            <a:endParaRPr lang="en-US" sz="1100" b="1" dirty="0"/>
          </a:p>
        </p:txBody>
      </p:sp>
      <p:sp>
        <p:nvSpPr>
          <p:cNvPr id="18" name="圓角矩形 33"/>
          <p:cNvSpPr/>
          <p:nvPr/>
        </p:nvSpPr>
        <p:spPr>
          <a:xfrm rot="16200000">
            <a:off x="-862397" y="1700217"/>
            <a:ext cx="2088232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TextBox 38"/>
          <p:cNvSpPr txBox="1"/>
          <p:nvPr/>
        </p:nvSpPr>
        <p:spPr>
          <a:xfrm>
            <a:off x="-37041" y="811918"/>
            <a:ext cx="461665" cy="2016224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Full HD </a:t>
            </a:r>
            <a:r>
              <a:rPr lang="ru-RU" b="1" dirty="0" smtClean="0">
                <a:solidFill>
                  <a:schemeClr val="bg1"/>
                </a:solidFill>
              </a:rPr>
              <a:t>Терминалы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72199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24490"/>
                </a:solidFill>
              </a:rPr>
              <a:t>EVC130P </a:t>
            </a:r>
            <a:r>
              <a:rPr lang="ru-RU" sz="2300" i="1" dirty="0">
                <a:solidFill>
                  <a:srgbClr val="024490"/>
                </a:solidFill>
              </a:rPr>
              <a:t>Система видеоконференцсвязи</a:t>
            </a:r>
          </a:p>
        </p:txBody>
      </p:sp>
      <p:sp>
        <p:nvSpPr>
          <p:cNvPr id="5" name="圓角矩形 36"/>
          <p:cNvSpPr/>
          <p:nvPr/>
        </p:nvSpPr>
        <p:spPr>
          <a:xfrm rot="16200000">
            <a:off x="743062" y="509484"/>
            <a:ext cx="3735331" cy="4265087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TextBox 9"/>
          <p:cNvSpPr txBox="1"/>
          <p:nvPr/>
        </p:nvSpPr>
        <p:spPr>
          <a:xfrm>
            <a:off x="0" y="742204"/>
            <a:ext cx="478024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 1080p 30 кадров в секунду</a:t>
            </a:r>
          </a:p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Видеоконтент</a:t>
            </a: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HD720p 30 кадров в секунду</a:t>
            </a:r>
          </a:p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запись на USB - эксклюзив </a:t>
            </a: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endParaRPr lang="ru-RU" altLang="zh-TW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PTZ-камера с 16-кратным оптическим зумом</a:t>
            </a:r>
          </a:p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Удобная настройка и управление</a:t>
            </a:r>
          </a:p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Компактный, легкий дизайн</a:t>
            </a:r>
          </a:p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Другие функции: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 ™,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WebTool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WOL,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Telnet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длительность звонка, автоответ с микрофонным отключением, оптимизация </a:t>
            </a:r>
            <a:r>
              <a:rPr lang="ru-RU" altLang="zh-TW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низкой 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пропускной </a:t>
            </a:r>
            <a:r>
              <a:rPr lang="ru-RU" altLang="zh-TW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способности</a:t>
            </a:r>
            <a:endParaRPr lang="ru-RU" altLang="zh-TW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u="sng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</a:t>
            </a:r>
            <a:r>
              <a:rPr lang="ru-RU" altLang="zh-TW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VCLink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ScreenShare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en-US" altLang="zh-TW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圓角矩形 33"/>
          <p:cNvSpPr/>
          <p:nvPr/>
        </p:nvSpPr>
        <p:spPr>
          <a:xfrm rot="16200000">
            <a:off x="-864095" y="1650521"/>
            <a:ext cx="2088232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TextBox 38"/>
          <p:cNvSpPr txBox="1"/>
          <p:nvPr/>
        </p:nvSpPr>
        <p:spPr>
          <a:xfrm>
            <a:off x="-50812" y="774363"/>
            <a:ext cx="461665" cy="2016224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Full HD </a:t>
            </a:r>
            <a:r>
              <a:rPr lang="ru-RU" b="1" dirty="0" smtClean="0">
                <a:solidFill>
                  <a:schemeClr val="bg1"/>
                </a:solidFill>
              </a:rPr>
              <a:t>терминал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v000730\Downloads\EVC130p-kit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206" y="960256"/>
            <a:ext cx="3670367" cy="19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Cherry-Hsiao-P2\☆AVer\08-圖庫\07_Meeting\Fotolia_20886054_Subscription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526" y="3213602"/>
            <a:ext cx="841248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6" descr="\\Cherry-Hsiao-P2\☆AVer\08-圖庫\● CPD\Fotolia_9121574_Subscription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425" y="3213602"/>
            <a:ext cx="840740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圖片 64" descr="﹝工廠內部生產線﹞Fotolia_786585_Subscription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816" y="3213602"/>
            <a:ext cx="859536" cy="859536"/>
          </a:xfrm>
          <a:prstGeom prst="rect">
            <a:avLst/>
          </a:prstGeom>
        </p:spPr>
      </p:pic>
      <p:pic>
        <p:nvPicPr>
          <p:cNvPr id="13" name="Picture 2" descr="\\Cherry-Hsiao-P2\☆AVer\08-圖庫\11_Medicine People\Fotolia_13729709_Subscription_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003" y="3231890"/>
            <a:ext cx="836809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93"/>
          <p:cNvSpPr txBox="1"/>
          <p:nvPr/>
        </p:nvSpPr>
        <p:spPr>
          <a:xfrm>
            <a:off x="4945102" y="4132184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SMBs</a:t>
            </a:r>
            <a:endParaRPr lang="en-US" sz="1100" b="1" dirty="0"/>
          </a:p>
        </p:txBody>
      </p:sp>
      <p:sp>
        <p:nvSpPr>
          <p:cNvPr id="15" name="TextBox 93"/>
          <p:cNvSpPr txBox="1"/>
          <p:nvPr/>
        </p:nvSpPr>
        <p:spPr>
          <a:xfrm>
            <a:off x="5974060" y="4098643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Офис</a:t>
            </a:r>
            <a:endParaRPr lang="en-US" sz="1100" b="1" dirty="0" smtClean="0"/>
          </a:p>
        </p:txBody>
      </p:sp>
      <p:sp>
        <p:nvSpPr>
          <p:cNvPr id="16" name="TextBox 93"/>
          <p:cNvSpPr txBox="1"/>
          <p:nvPr/>
        </p:nvSpPr>
        <p:spPr>
          <a:xfrm>
            <a:off x="6996587" y="4098642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Образование</a:t>
            </a:r>
            <a:r>
              <a:rPr lang="en-US" sz="1100" b="1" dirty="0" smtClean="0"/>
              <a:t> </a:t>
            </a:r>
          </a:p>
        </p:txBody>
      </p:sp>
      <p:sp>
        <p:nvSpPr>
          <p:cNvPr id="17" name="TextBox 93"/>
          <p:cNvSpPr txBox="1"/>
          <p:nvPr/>
        </p:nvSpPr>
        <p:spPr>
          <a:xfrm>
            <a:off x="8219060" y="4094710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Медицина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6144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209163"/>
            <a:ext cx="8805862" cy="56399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Система видеоконференцсвязи </a:t>
            </a:r>
            <a:r>
              <a:rPr lang="en-US" sz="2300" i="1" dirty="0">
                <a:solidFill>
                  <a:srgbClr val="024490"/>
                </a:solidFill>
              </a:rPr>
              <a:t>EVC150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1018751" y="344448"/>
            <a:ext cx="3634849" cy="4579088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TextBox 9"/>
          <p:cNvSpPr txBox="1"/>
          <p:nvPr/>
        </p:nvSpPr>
        <p:spPr>
          <a:xfrm>
            <a:off x="560995" y="714073"/>
            <a:ext cx="4883223" cy="401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>
                <a:solidFill>
                  <a:srgbClr val="FF0000"/>
                </a:solidFill>
                <a:cs typeface="Arial" panose="020B0604020202020204" pitchFamily="34" charset="0"/>
              </a:rPr>
              <a:t>Видео </a:t>
            </a:r>
            <a:r>
              <a:rPr lang="ru-RU" altLang="zh-TW" sz="1200" dirty="0" err="1">
                <a:solidFill>
                  <a:srgbClr val="FF0000"/>
                </a:solidFill>
                <a:cs typeface="Arial" panose="020B0604020202020204" pitchFamily="34" charset="0"/>
              </a:rPr>
              <a:t>Full</a:t>
            </a:r>
            <a:r>
              <a:rPr lang="ru-RU" altLang="zh-TW" sz="1200" dirty="0">
                <a:solidFill>
                  <a:srgbClr val="FF0000"/>
                </a:solidFill>
                <a:cs typeface="Arial" panose="020B0604020202020204" pitchFamily="34" charset="0"/>
              </a:rPr>
              <a:t> HD 1080p 30 кадров в секунду</a:t>
            </a: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 err="1">
                <a:solidFill>
                  <a:srgbClr val="FF0000"/>
                </a:solidFill>
                <a:cs typeface="Arial" panose="020B0604020202020204" pitchFamily="34" charset="0"/>
              </a:rPr>
              <a:t>Видеоконтент</a:t>
            </a:r>
            <a:r>
              <a:rPr lang="ru-RU" altLang="zh-TW" sz="1200" dirty="0">
                <a:solidFill>
                  <a:srgbClr val="FF0000"/>
                </a:solidFill>
                <a:cs typeface="Arial" panose="020B0604020202020204" pitchFamily="34" charset="0"/>
              </a:rPr>
              <a:t> HD720p 30 кадров в секунду</a:t>
            </a: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>
                <a:solidFill>
                  <a:srgbClr val="FF0000"/>
                </a:solidFill>
                <a:cs typeface="Arial" panose="020B0604020202020204" pitchFamily="34" charset="0"/>
              </a:rPr>
              <a:t>Прямая запись на USB - эксклюзив </a:t>
            </a:r>
            <a:r>
              <a:rPr lang="ru-RU" altLang="zh-TW" sz="1200" dirty="0" err="1">
                <a:solidFill>
                  <a:srgbClr val="FF0000"/>
                </a:solidFill>
                <a:cs typeface="Arial" panose="020B0604020202020204" pitchFamily="34" charset="0"/>
              </a:rPr>
              <a:t>AVer</a:t>
            </a:r>
            <a:endParaRPr lang="ru-RU" altLang="zh-TW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>
                <a:solidFill>
                  <a:srgbClr val="FF0000"/>
                </a:solidFill>
                <a:cs typeface="Arial" panose="020B0604020202020204" pitchFamily="34" charset="0"/>
              </a:rPr>
              <a:t>PTZ-камера с общим зумом 18X</a:t>
            </a: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>
                <a:cs typeface="Arial" panose="020B0604020202020204" pitchFamily="34" charset="0"/>
              </a:rPr>
              <a:t>Удобная настройка и управление</a:t>
            </a: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>
                <a:cs typeface="Arial" panose="020B0604020202020204" pitchFamily="34" charset="0"/>
              </a:rPr>
              <a:t>Компактный, легкий дизайн</a:t>
            </a: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>
                <a:cs typeface="Arial" panose="020B0604020202020204" pitchFamily="34" charset="0"/>
              </a:rPr>
              <a:t>Другие функции: </a:t>
            </a:r>
            <a:r>
              <a:rPr lang="ru-RU" altLang="zh-TW" sz="1200" dirty="0" err="1">
                <a:cs typeface="Arial" panose="020B0604020202020204" pitchFamily="34" charset="0"/>
              </a:rPr>
              <a:t>HELPeR</a:t>
            </a:r>
            <a:r>
              <a:rPr lang="ru-RU" altLang="zh-TW" sz="1200" dirty="0">
                <a:cs typeface="Arial" panose="020B0604020202020204" pitchFamily="34" charset="0"/>
              </a:rPr>
              <a:t> ™, </a:t>
            </a:r>
            <a:r>
              <a:rPr lang="ru-RU" altLang="zh-TW" sz="1200" dirty="0" err="1">
                <a:cs typeface="Arial" panose="020B0604020202020204" pitchFamily="34" charset="0"/>
              </a:rPr>
              <a:t>WebTool</a:t>
            </a:r>
            <a:r>
              <a:rPr lang="ru-RU" altLang="zh-TW" sz="1200" dirty="0">
                <a:cs typeface="Arial" panose="020B0604020202020204" pitchFamily="34" charset="0"/>
              </a:rPr>
              <a:t>, WOL, </a:t>
            </a:r>
            <a:r>
              <a:rPr lang="ru-RU" altLang="zh-TW" sz="1200" dirty="0" err="1">
                <a:cs typeface="Arial" panose="020B0604020202020204" pitchFamily="34" charset="0"/>
              </a:rPr>
              <a:t>Telnet</a:t>
            </a:r>
            <a:r>
              <a:rPr lang="ru-RU" altLang="zh-TW" sz="1200" dirty="0">
                <a:cs typeface="Arial" panose="020B0604020202020204" pitchFamily="34" charset="0"/>
              </a:rPr>
              <a:t>, длительность звонка, автоответ с микрофонным отключением, </a:t>
            </a:r>
            <a:r>
              <a:rPr lang="ru-RU" altLang="zh-TW" sz="1200" dirty="0" smtClean="0">
                <a:cs typeface="Arial" panose="020B0604020202020204" pitchFamily="34" charset="0"/>
              </a:rPr>
              <a:t>оптимизация низкой </a:t>
            </a:r>
            <a:r>
              <a:rPr lang="ru-RU" altLang="zh-TW" sz="1200" dirty="0">
                <a:cs typeface="Arial" panose="020B0604020202020204" pitchFamily="34" charset="0"/>
              </a:rPr>
              <a:t>пропускной </a:t>
            </a:r>
            <a:r>
              <a:rPr lang="ru-RU" altLang="zh-TW" sz="1200" dirty="0" smtClean="0">
                <a:cs typeface="Arial" panose="020B0604020202020204" pitchFamily="34" charset="0"/>
              </a:rPr>
              <a:t>способности</a:t>
            </a:r>
            <a:endParaRPr lang="ru-RU" altLang="zh-TW" sz="1200" dirty="0">
              <a:cs typeface="Arial" panose="020B0604020202020204" pitchFamily="34" charset="0"/>
            </a:endParaRP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200" dirty="0">
                <a:cs typeface="Arial" panose="020B0604020202020204" pitchFamily="34" charset="0"/>
              </a:rPr>
              <a:t>Программное обеспечение </a:t>
            </a:r>
            <a:r>
              <a:rPr lang="ru-RU" altLang="zh-TW" sz="1200" dirty="0" smtClean="0">
                <a:cs typeface="Arial" panose="020B0604020202020204" pitchFamily="34" charset="0"/>
              </a:rPr>
              <a:t>: </a:t>
            </a:r>
            <a:r>
              <a:rPr lang="ru-RU" altLang="zh-TW" sz="1200" dirty="0" err="1">
                <a:cs typeface="Arial" panose="020B0604020202020204" pitchFamily="34" charset="0"/>
              </a:rPr>
              <a:t>VCLink</a:t>
            </a:r>
            <a:r>
              <a:rPr lang="ru-RU" altLang="zh-TW" sz="1200" dirty="0">
                <a:cs typeface="Arial" panose="020B0604020202020204" pitchFamily="34" charset="0"/>
              </a:rPr>
              <a:t>, </a:t>
            </a:r>
            <a:r>
              <a:rPr lang="ru-RU" altLang="zh-TW" sz="1200" dirty="0" err="1">
                <a:cs typeface="Arial" panose="020B0604020202020204" pitchFamily="34" charset="0"/>
              </a:rPr>
              <a:t>ScreenShare</a:t>
            </a:r>
            <a:r>
              <a:rPr lang="ru-RU" altLang="zh-TW" sz="1200" dirty="0">
                <a:cs typeface="Arial" panose="020B0604020202020204" pitchFamily="34" charset="0"/>
              </a:rPr>
              <a:t>, </a:t>
            </a:r>
            <a:r>
              <a:rPr lang="ru-RU" altLang="zh-TW" sz="1200" dirty="0" err="1">
                <a:cs typeface="Arial" panose="020B0604020202020204" pitchFamily="34" charset="0"/>
              </a:rPr>
              <a:t>SnapShot</a:t>
            </a:r>
            <a:endParaRPr lang="ru-RU" altLang="zh-TW" sz="1200" dirty="0">
              <a:cs typeface="Arial" panose="020B0604020202020204" pitchFamily="34" charset="0"/>
            </a:endParaRPr>
          </a:p>
          <a:p>
            <a:pPr marL="179388" lvl="0" indent="-180000">
              <a:lnSpc>
                <a:spcPts val="28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altLang="zh-TW" dirty="0">
              <a:latin typeface="+mj-lt"/>
            </a:endParaRPr>
          </a:p>
        </p:txBody>
      </p:sp>
      <p:sp>
        <p:nvSpPr>
          <p:cNvPr id="5" name="圓角矩形 33"/>
          <p:cNvSpPr/>
          <p:nvPr/>
        </p:nvSpPr>
        <p:spPr>
          <a:xfrm rot="16200000">
            <a:off x="-801977" y="1680666"/>
            <a:ext cx="2088232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TextBox 38"/>
          <p:cNvSpPr txBox="1"/>
          <p:nvPr/>
        </p:nvSpPr>
        <p:spPr>
          <a:xfrm>
            <a:off x="11306" y="816571"/>
            <a:ext cx="461665" cy="2016224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Full HD </a:t>
            </a:r>
            <a:r>
              <a:rPr lang="ru-RU" b="1" dirty="0" smtClean="0">
                <a:solidFill>
                  <a:schemeClr val="bg1"/>
                </a:solidFill>
              </a:rPr>
              <a:t>Терминал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群組 3"/>
          <p:cNvGrpSpPr/>
          <p:nvPr/>
        </p:nvGrpSpPr>
        <p:grpSpPr>
          <a:xfrm>
            <a:off x="5396251" y="894303"/>
            <a:ext cx="3592531" cy="2119448"/>
            <a:chOff x="4767677" y="1772816"/>
            <a:chExt cx="4140478" cy="2232000"/>
          </a:xfrm>
        </p:grpSpPr>
        <p:pic>
          <p:nvPicPr>
            <p:cNvPr id="8" name="Picture 3" descr="C:\Users\v000730\Downloads\EVC130p-kit-1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7677" y="1772816"/>
              <a:ext cx="2684643" cy="22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下載\@EVC Series\@EVCX50\Professional photos\PNG\New eCam PTZ (3)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916832"/>
              <a:ext cx="1455835" cy="169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 descr="\\Cherry-Hsiao-P2\☆AVer\08-圖庫\07_Meeting\Fotolia_20886054_Subscription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662" y="3351382"/>
            <a:ext cx="669151" cy="6691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6" descr="\\Cherry-Hsiao-P2\☆AVer\08-圖庫\● CPD\Fotolia_9121574_Subscription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040" y="3351205"/>
            <a:ext cx="668747" cy="6691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圖片 64" descr="﹝工廠內部生產線﹞Fotolia_786585_Subscription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089" y="3351203"/>
            <a:ext cx="669151" cy="669151"/>
          </a:xfrm>
          <a:prstGeom prst="rect">
            <a:avLst/>
          </a:prstGeom>
        </p:spPr>
      </p:pic>
      <p:pic>
        <p:nvPicPr>
          <p:cNvPr id="13" name="Picture 2" descr="\\Cherry-Hsiao-P2\☆AVer\08-圖庫\11_Medicine People\Fotolia_13729709_Subscription_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65" y="3346470"/>
            <a:ext cx="669109" cy="6726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93"/>
          <p:cNvSpPr txBox="1"/>
          <p:nvPr/>
        </p:nvSpPr>
        <p:spPr>
          <a:xfrm>
            <a:off x="5412304" y="4016820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SMBs</a:t>
            </a:r>
            <a:endParaRPr lang="en-US" sz="1100" b="1" dirty="0"/>
          </a:p>
        </p:txBody>
      </p:sp>
      <p:sp>
        <p:nvSpPr>
          <p:cNvPr id="15" name="TextBox 93"/>
          <p:cNvSpPr txBox="1"/>
          <p:nvPr/>
        </p:nvSpPr>
        <p:spPr>
          <a:xfrm>
            <a:off x="6328421" y="402053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Офис</a:t>
            </a:r>
            <a:endParaRPr lang="en-US" sz="1100" b="1" dirty="0" smtClean="0"/>
          </a:p>
        </p:txBody>
      </p:sp>
      <p:sp>
        <p:nvSpPr>
          <p:cNvPr id="16" name="TextBox 93"/>
          <p:cNvSpPr txBox="1"/>
          <p:nvPr/>
        </p:nvSpPr>
        <p:spPr>
          <a:xfrm>
            <a:off x="7121020" y="4020533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Образование</a:t>
            </a:r>
            <a:r>
              <a:rPr lang="en-US" sz="1100" b="1" dirty="0" smtClean="0"/>
              <a:t> </a:t>
            </a:r>
          </a:p>
        </p:txBody>
      </p:sp>
      <p:sp>
        <p:nvSpPr>
          <p:cNvPr id="17" name="TextBox 93"/>
          <p:cNvSpPr txBox="1"/>
          <p:nvPr/>
        </p:nvSpPr>
        <p:spPr>
          <a:xfrm>
            <a:off x="8132037" y="4020533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Медицина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4018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65892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Система видеоконференций </a:t>
            </a:r>
            <a:r>
              <a:rPr lang="en-US" sz="2300" i="1" dirty="0">
                <a:solidFill>
                  <a:srgbClr val="024490"/>
                </a:solidFill>
              </a:rPr>
              <a:t>EVC300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726142" y="555321"/>
            <a:ext cx="3727942" cy="4245127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TextBox 9"/>
          <p:cNvSpPr txBox="1"/>
          <p:nvPr/>
        </p:nvSpPr>
        <p:spPr>
          <a:xfrm>
            <a:off x="487646" y="756204"/>
            <a:ext cx="4245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Лицензионное расширение </a:t>
            </a: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6, 8 и 10 </a:t>
            </a:r>
            <a:r>
              <a:rPr lang="ru-RU" altLang="zh-TW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учасников</a:t>
            </a:r>
            <a:endParaRPr lang="ru-RU" altLang="zh-TW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 1080p 30 кадров в секунду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Видеоконтент</a:t>
            </a: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HD1080p 30 кадров в секунду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запись на USB - эксклюзив </a:t>
            </a: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endParaRPr lang="ru-RU" altLang="zh-TW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PTZ-камера с 16-кратным оптическим зумом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EZMeetup</a:t>
            </a:r>
            <a:r>
              <a:rPr lang="ru-RU" altLang="zh-TW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zh-TW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EZDraw</a:t>
            </a:r>
            <a:endParaRPr lang="ru-RU" altLang="zh-TW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Встроенный SIP-сервер и регистратор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Удобная настройка и управление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Компактный, легкий дизайн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Другие функции: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 ™,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WebTool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WOL,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Telnet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3D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Denoise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групповой вызов, оптимизация </a:t>
            </a:r>
            <a:r>
              <a:rPr lang="ru-RU" altLang="zh-TW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низкой пропускной </a:t>
            </a:r>
            <a:r>
              <a:rPr lang="ru-RU" altLang="zh-TW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способности</a:t>
            </a:r>
            <a:endParaRPr lang="ru-RU" altLang="zh-TW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</a:t>
            </a:r>
            <a:r>
              <a:rPr lang="ru-RU" altLang="zh-TW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VCLink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ScreenShare</a:t>
            </a:r>
            <a:r>
              <a:rPr lang="ru-RU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zh-TW" sz="1000" dirty="0" err="1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en-US" altLang="zh-TW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圓角矩形 33"/>
          <p:cNvSpPr/>
          <p:nvPr/>
        </p:nvSpPr>
        <p:spPr>
          <a:xfrm rot="16200000">
            <a:off x="-1008111" y="1822024"/>
            <a:ext cx="2376264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TextBox 38"/>
          <p:cNvSpPr txBox="1"/>
          <p:nvPr/>
        </p:nvSpPr>
        <p:spPr>
          <a:xfrm>
            <a:off x="-37821" y="634527"/>
            <a:ext cx="461665" cy="2720525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Full HD 4-</a:t>
            </a:r>
            <a:r>
              <a:rPr lang="ru-RU" sz="1600" b="1" dirty="0" smtClean="0">
                <a:solidFill>
                  <a:schemeClr val="bg1"/>
                </a:solidFill>
              </a:rPr>
              <a:t>портовый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MCU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D:\下載\@EVC Series\EVC300EVC900外拍\EVC300_license upgrad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858" y="813913"/>
            <a:ext cx="2564099" cy="2130254"/>
          </a:xfrm>
          <a:prstGeom prst="rect">
            <a:avLst/>
          </a:prstGeom>
          <a:noFill/>
        </p:spPr>
      </p:pic>
      <p:pic>
        <p:nvPicPr>
          <p:cNvPr id="8" name="Picture 5" descr="\\Cherry-Hsiao-P2\☆AVer\08-圖庫\07_Meeting\Fotolia_20886054_Subscription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000" y="3355052"/>
            <a:ext cx="841248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6" descr="\\Cherry-Hsiao-P2\☆AVer\08-圖庫\● CPD\Fotolia_9121574_Subscription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864" y="3364196"/>
            <a:ext cx="840740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圖片 64" descr="﹝工廠內部生產線﹞Fotolia_786585_Subscription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220" y="3355052"/>
            <a:ext cx="859536" cy="859536"/>
          </a:xfrm>
          <a:prstGeom prst="rect">
            <a:avLst/>
          </a:prstGeom>
        </p:spPr>
      </p:pic>
      <p:pic>
        <p:nvPicPr>
          <p:cNvPr id="11" name="Picture 2" descr="\\Cherry-Hsiao-P2\☆AVer\08-圖庫\11_Medicine People\Fotolia_13729709_Subscription_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694" y="3373340"/>
            <a:ext cx="836809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93"/>
          <p:cNvSpPr txBox="1"/>
          <p:nvPr/>
        </p:nvSpPr>
        <p:spPr>
          <a:xfrm>
            <a:off x="4888615" y="4205444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SMBs</a:t>
            </a:r>
            <a:endParaRPr lang="en-US" sz="1100" b="1" dirty="0"/>
          </a:p>
        </p:txBody>
      </p:sp>
      <p:sp>
        <p:nvSpPr>
          <p:cNvPr id="13" name="TextBox 93"/>
          <p:cNvSpPr txBox="1"/>
          <p:nvPr/>
        </p:nvSpPr>
        <p:spPr>
          <a:xfrm>
            <a:off x="5928649" y="4205444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Офис</a:t>
            </a:r>
            <a:endParaRPr lang="en-US" sz="1100" b="1" dirty="0" smtClean="0"/>
          </a:p>
        </p:txBody>
      </p:sp>
      <p:sp>
        <p:nvSpPr>
          <p:cNvPr id="14" name="TextBox 93"/>
          <p:cNvSpPr txBox="1"/>
          <p:nvPr/>
        </p:nvSpPr>
        <p:spPr>
          <a:xfrm>
            <a:off x="7000605" y="4214588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Образование</a:t>
            </a:r>
            <a:r>
              <a:rPr lang="en-US" sz="1100" b="1" dirty="0" smtClean="0"/>
              <a:t> </a:t>
            </a:r>
          </a:p>
        </p:txBody>
      </p:sp>
      <p:sp>
        <p:nvSpPr>
          <p:cNvPr id="15" name="TextBox 93"/>
          <p:cNvSpPr txBox="1"/>
          <p:nvPr/>
        </p:nvSpPr>
        <p:spPr>
          <a:xfrm>
            <a:off x="8144050" y="4221240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Медицина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048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575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Система видеоконференций </a:t>
            </a:r>
            <a:r>
              <a:rPr lang="en-US" sz="2300" i="1" dirty="0">
                <a:solidFill>
                  <a:srgbClr val="024490"/>
                </a:solidFill>
              </a:rPr>
              <a:t>EVC350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796614" y="569347"/>
            <a:ext cx="3740076" cy="4285320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TextBox 9"/>
          <p:cNvSpPr txBox="1"/>
          <p:nvPr/>
        </p:nvSpPr>
        <p:spPr>
          <a:xfrm>
            <a:off x="498571" y="786528"/>
            <a:ext cx="4404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050" dirty="0" smtClean="0">
                <a:solidFill>
                  <a:srgbClr val="FF0000"/>
                </a:solidFill>
              </a:rPr>
              <a:t> </a:t>
            </a:r>
            <a:r>
              <a:rPr lang="ru-RU" altLang="zh-TW" sz="1100" dirty="0" smtClean="0">
                <a:solidFill>
                  <a:srgbClr val="FF0000"/>
                </a:solidFill>
              </a:rPr>
              <a:t>Лицензионное расширение до 6, 8 и 10 участников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 smtClean="0">
                <a:solidFill>
                  <a:srgbClr val="FF0000"/>
                </a:solidFill>
              </a:rPr>
              <a:t>Видео </a:t>
            </a:r>
            <a:r>
              <a:rPr lang="ru-RU" altLang="zh-TW" sz="1100" dirty="0" err="1" smtClean="0">
                <a:solidFill>
                  <a:srgbClr val="FF0000"/>
                </a:solidFill>
              </a:rPr>
              <a:t>Full</a:t>
            </a:r>
            <a:r>
              <a:rPr lang="ru-RU" altLang="zh-TW" sz="1100" dirty="0" smtClean="0">
                <a:solidFill>
                  <a:srgbClr val="FF0000"/>
                </a:solidFill>
              </a:rPr>
              <a:t> HD 1080p 30 кадров в секунду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 err="1" smtClean="0">
                <a:solidFill>
                  <a:srgbClr val="FF0000"/>
                </a:solidFill>
              </a:rPr>
              <a:t>Видеоконтент</a:t>
            </a:r>
            <a:r>
              <a:rPr lang="ru-RU" altLang="zh-TW" sz="1100" dirty="0" smtClean="0">
                <a:solidFill>
                  <a:srgbClr val="FF0000"/>
                </a:solidFill>
              </a:rPr>
              <a:t> </a:t>
            </a:r>
            <a:r>
              <a:rPr lang="ru-RU" altLang="zh-TW" sz="1100" dirty="0" err="1">
                <a:solidFill>
                  <a:srgbClr val="FF0000"/>
                </a:solidFill>
              </a:rPr>
              <a:t>Full</a:t>
            </a:r>
            <a:r>
              <a:rPr lang="ru-RU" altLang="zh-TW" sz="1100" dirty="0">
                <a:solidFill>
                  <a:srgbClr val="FF0000"/>
                </a:solidFill>
              </a:rPr>
              <a:t> HD1080p 30 кадров в секунду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>
                <a:solidFill>
                  <a:srgbClr val="FF0000"/>
                </a:solidFill>
              </a:rPr>
              <a:t>Прямая запись на USB - эксклюзив </a:t>
            </a:r>
            <a:r>
              <a:rPr lang="ru-RU" altLang="zh-TW" sz="1100" dirty="0" err="1">
                <a:solidFill>
                  <a:srgbClr val="FF0000"/>
                </a:solidFill>
              </a:rPr>
              <a:t>AVer</a:t>
            </a:r>
            <a:endParaRPr lang="ru-RU" altLang="zh-TW" sz="1100" dirty="0">
              <a:solidFill>
                <a:srgbClr val="FF0000"/>
              </a:solidFill>
            </a:endParaRP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>
                <a:solidFill>
                  <a:srgbClr val="FF0000"/>
                </a:solidFill>
              </a:rPr>
              <a:t>PTZ-камера с общим зумом 18X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/>
              <a:t>Поддержка </a:t>
            </a:r>
            <a:r>
              <a:rPr lang="ru-RU" altLang="zh-TW" sz="1100" dirty="0" err="1"/>
              <a:t>EZMeetup</a:t>
            </a:r>
            <a:r>
              <a:rPr lang="ru-RU" altLang="zh-TW" sz="1100" dirty="0"/>
              <a:t> и </a:t>
            </a:r>
            <a:r>
              <a:rPr lang="ru-RU" altLang="zh-TW" sz="1100" dirty="0" err="1"/>
              <a:t>EZDraw</a:t>
            </a:r>
            <a:endParaRPr lang="ru-RU" altLang="zh-TW" sz="1100" dirty="0"/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/>
              <a:t>Встроенный SIP-сервер и регистратор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 smtClean="0"/>
              <a:t>Удобная настройка и управление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 smtClean="0"/>
              <a:t>Компактный</a:t>
            </a:r>
            <a:r>
              <a:rPr lang="ru-RU" altLang="zh-TW" sz="1100" dirty="0"/>
              <a:t>, легкий дизайн</a:t>
            </a:r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/>
              <a:t>Другие функции: </a:t>
            </a:r>
            <a:r>
              <a:rPr lang="ru-RU" altLang="zh-TW" sz="1100" dirty="0" err="1"/>
              <a:t>HELPeR</a:t>
            </a:r>
            <a:r>
              <a:rPr lang="ru-RU" altLang="zh-TW" sz="1100" dirty="0"/>
              <a:t> ™, </a:t>
            </a:r>
            <a:r>
              <a:rPr lang="ru-RU" altLang="zh-TW" sz="1100" dirty="0" err="1"/>
              <a:t>WebTool</a:t>
            </a:r>
            <a:r>
              <a:rPr lang="ru-RU" altLang="zh-TW" sz="1100" dirty="0"/>
              <a:t>, WOL, </a:t>
            </a:r>
            <a:r>
              <a:rPr lang="ru-RU" altLang="zh-TW" sz="1100" dirty="0" err="1"/>
              <a:t>Telnet</a:t>
            </a:r>
            <a:r>
              <a:rPr lang="ru-RU" altLang="zh-TW" sz="1100" dirty="0"/>
              <a:t>, 3D </a:t>
            </a:r>
            <a:r>
              <a:rPr lang="ru-RU" altLang="zh-TW" sz="1100" dirty="0" err="1"/>
              <a:t>Denoise</a:t>
            </a:r>
            <a:r>
              <a:rPr lang="ru-RU" altLang="zh-TW" sz="1100" dirty="0"/>
              <a:t>, групповой вызов, оптимизация </a:t>
            </a:r>
            <a:r>
              <a:rPr lang="ru-RU" altLang="zh-TW" sz="1100" dirty="0" smtClean="0"/>
              <a:t> </a:t>
            </a:r>
            <a:r>
              <a:rPr lang="ru-RU" altLang="zh-TW" sz="1100" dirty="0"/>
              <a:t>низкой пропускной </a:t>
            </a:r>
            <a:r>
              <a:rPr lang="ru-RU" altLang="zh-TW" sz="1100" dirty="0" smtClean="0"/>
              <a:t>способности</a:t>
            </a:r>
            <a:endParaRPr lang="ru-RU" altLang="zh-TW" sz="1100" dirty="0"/>
          </a:p>
          <a:p>
            <a:pPr marL="179388" lvl="0" indent="-180000">
              <a:lnSpc>
                <a:spcPts val="24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100" dirty="0"/>
              <a:t>Программное обеспечение </a:t>
            </a:r>
            <a:r>
              <a:rPr lang="ru-RU" altLang="zh-TW" sz="1100" dirty="0" smtClean="0"/>
              <a:t>: </a:t>
            </a:r>
            <a:r>
              <a:rPr lang="ru-RU" altLang="zh-TW" sz="1100" dirty="0" err="1"/>
              <a:t>VCLink</a:t>
            </a:r>
            <a:r>
              <a:rPr lang="ru-RU" altLang="zh-TW" sz="1100" dirty="0"/>
              <a:t>, </a:t>
            </a:r>
            <a:r>
              <a:rPr lang="ru-RU" altLang="zh-TW" sz="1100" dirty="0" err="1"/>
              <a:t>ScreenShare</a:t>
            </a:r>
            <a:r>
              <a:rPr lang="ru-RU" altLang="zh-TW" sz="1100" dirty="0"/>
              <a:t>, </a:t>
            </a:r>
            <a:r>
              <a:rPr lang="ru-RU" altLang="zh-TW" sz="1100" dirty="0" err="1"/>
              <a:t>SnapShot</a:t>
            </a:r>
            <a:endParaRPr lang="en-US" altLang="zh-TW" sz="1100" dirty="0" smtClean="0"/>
          </a:p>
        </p:txBody>
      </p:sp>
      <p:sp>
        <p:nvSpPr>
          <p:cNvPr id="5" name="圓角矩形 33"/>
          <p:cNvSpPr/>
          <p:nvPr/>
        </p:nvSpPr>
        <p:spPr>
          <a:xfrm rot="16200000">
            <a:off x="-950843" y="1850080"/>
            <a:ext cx="2376264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TextBox 38"/>
          <p:cNvSpPr txBox="1"/>
          <p:nvPr/>
        </p:nvSpPr>
        <p:spPr>
          <a:xfrm>
            <a:off x="-3724" y="661818"/>
            <a:ext cx="461665" cy="2704380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Full HD 4-</a:t>
            </a:r>
            <a:r>
              <a:rPr lang="ru-RU" sz="1400" b="1" dirty="0" smtClean="0">
                <a:solidFill>
                  <a:schemeClr val="bg1"/>
                </a:solidFill>
              </a:rPr>
              <a:t>портовый</a:t>
            </a:r>
            <a:r>
              <a:rPr lang="en-US" b="1" dirty="0" smtClean="0">
                <a:solidFill>
                  <a:schemeClr val="bg1"/>
                </a:solidFill>
              </a:rPr>
              <a:t> MCU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群組 3"/>
          <p:cNvGrpSpPr/>
          <p:nvPr/>
        </p:nvGrpSpPr>
        <p:grpSpPr>
          <a:xfrm>
            <a:off x="5456254" y="995998"/>
            <a:ext cx="2387097" cy="2222235"/>
            <a:chOff x="5580112" y="1484784"/>
            <a:chExt cx="2736304" cy="2930675"/>
          </a:xfrm>
        </p:grpSpPr>
        <p:pic>
          <p:nvPicPr>
            <p:cNvPr id="8" name="Picture 2" descr="D:\下載\@EVC Series\@EVCX50\EVC350 application\350USP_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703" y="1484784"/>
              <a:ext cx="2652713" cy="150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D:\下載\@EVC Series\@EVCX50\Professional photos\PNG\EVC35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634087"/>
              <a:ext cx="2593520" cy="1493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:\下載\@EZMeetup\logo\EZMEETUP_V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932" y="3854984"/>
              <a:ext cx="555278" cy="55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D:\下載\@EZDraw\EZDraw-ic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181" y="3854984"/>
              <a:ext cx="560475" cy="56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5" descr="\\Cherry-Hsiao-P2\☆AVer\08-圖庫\07_Meeting\Fotolia_20886054_Subscription_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158" y="3351336"/>
            <a:ext cx="841248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6" descr="\\Cherry-Hsiao-P2\☆AVer\08-圖庫\● CPD\Fotolia_9121574_Subscription_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055" y="3357575"/>
            <a:ext cx="840740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圖片 64" descr="﹝工廠內部生產線﹞Fotolia_786585_Subscription_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444" y="3375342"/>
            <a:ext cx="859536" cy="859536"/>
          </a:xfrm>
          <a:prstGeom prst="rect">
            <a:avLst/>
          </a:prstGeom>
        </p:spPr>
      </p:pic>
      <p:pic>
        <p:nvPicPr>
          <p:cNvPr id="15" name="Picture 2" descr="\\Cherry-Hsiao-P2\☆AVer\08-圖庫\11_Medicine People\Fotolia_13729709_Subscription_L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29" y="3384486"/>
            <a:ext cx="836809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TextBox 93"/>
          <p:cNvSpPr txBox="1"/>
          <p:nvPr/>
        </p:nvSpPr>
        <p:spPr>
          <a:xfrm>
            <a:off x="5027809" y="4198823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SMBs</a:t>
            </a:r>
            <a:endParaRPr lang="en-US" sz="1100" b="1" dirty="0"/>
          </a:p>
        </p:txBody>
      </p:sp>
      <p:sp>
        <p:nvSpPr>
          <p:cNvPr id="17" name="TextBox 93"/>
          <p:cNvSpPr txBox="1"/>
          <p:nvPr/>
        </p:nvSpPr>
        <p:spPr>
          <a:xfrm>
            <a:off x="6028647" y="4213481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Офис</a:t>
            </a:r>
            <a:endParaRPr lang="en-US" sz="1100" b="1" dirty="0" smtClean="0"/>
          </a:p>
        </p:txBody>
      </p:sp>
      <p:sp>
        <p:nvSpPr>
          <p:cNvPr id="18" name="TextBox 93"/>
          <p:cNvSpPr txBox="1"/>
          <p:nvPr/>
        </p:nvSpPr>
        <p:spPr>
          <a:xfrm>
            <a:off x="6943795" y="4234686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Образование</a:t>
            </a:r>
            <a:r>
              <a:rPr lang="en-US" sz="1100" b="1" dirty="0" smtClean="0"/>
              <a:t> </a:t>
            </a:r>
          </a:p>
        </p:txBody>
      </p:sp>
      <p:sp>
        <p:nvSpPr>
          <p:cNvPr id="19" name="TextBox 93"/>
          <p:cNvSpPr txBox="1"/>
          <p:nvPr/>
        </p:nvSpPr>
        <p:spPr>
          <a:xfrm>
            <a:off x="8183427" y="4234878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Медицина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368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53340"/>
            <a:ext cx="8805862" cy="770623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Система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видеоконференций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EVC900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732563" y="525965"/>
            <a:ext cx="3667648" cy="4201342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altLang="zh-TW" smtClean="0"/>
              <a:t>п</a:t>
            </a:r>
            <a:endParaRPr lang="zh-TW" altLang="en-US" dirty="0"/>
          </a:p>
        </p:txBody>
      </p:sp>
      <p:sp>
        <p:nvSpPr>
          <p:cNvPr id="4" name="圓角矩形 33"/>
          <p:cNvSpPr/>
          <p:nvPr/>
        </p:nvSpPr>
        <p:spPr>
          <a:xfrm rot="16200000">
            <a:off x="-1008111" y="1832075"/>
            <a:ext cx="2376264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TextBox 38"/>
          <p:cNvSpPr txBox="1"/>
          <p:nvPr/>
        </p:nvSpPr>
        <p:spPr>
          <a:xfrm>
            <a:off x="-50813" y="792812"/>
            <a:ext cx="461665" cy="2448272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Full HD 10-</a:t>
            </a:r>
            <a:r>
              <a:rPr lang="ru-RU" sz="1400" b="1" dirty="0" smtClean="0">
                <a:solidFill>
                  <a:schemeClr val="bg1"/>
                </a:solidFill>
              </a:rPr>
              <a:t>портовый</a:t>
            </a:r>
            <a:r>
              <a:rPr lang="en-US" b="1" dirty="0" smtClean="0">
                <a:solidFill>
                  <a:schemeClr val="bg1"/>
                </a:solidFill>
              </a:rPr>
              <a:t> MCU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958" y="792812"/>
            <a:ext cx="4572000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</a:rPr>
              <a:t>Видео </a:t>
            </a:r>
            <a:r>
              <a:rPr lang="ru-RU" sz="1100" dirty="0" err="1">
                <a:solidFill>
                  <a:srgbClr val="FF0000"/>
                </a:solidFill>
              </a:rPr>
              <a:t>Full</a:t>
            </a:r>
            <a:r>
              <a:rPr lang="ru-RU" sz="1100" dirty="0">
                <a:solidFill>
                  <a:srgbClr val="FF0000"/>
                </a:solidFill>
              </a:rPr>
              <a:t> HD 1080p 30 кадров в секунду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 err="1">
                <a:solidFill>
                  <a:srgbClr val="FF0000"/>
                </a:solidFill>
              </a:rPr>
              <a:t>Видеоконтент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err="1">
                <a:solidFill>
                  <a:srgbClr val="FF0000"/>
                </a:solidFill>
              </a:rPr>
              <a:t>Full</a:t>
            </a:r>
            <a:r>
              <a:rPr lang="ru-RU" sz="1100" dirty="0">
                <a:solidFill>
                  <a:srgbClr val="FF0000"/>
                </a:solidFill>
              </a:rPr>
              <a:t> HD1080p 30 кадров в секунду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</a:rPr>
              <a:t>Прямая запись на USB - эксклюзив </a:t>
            </a:r>
            <a:r>
              <a:rPr lang="ru-RU" sz="1100" dirty="0" err="1">
                <a:solidFill>
                  <a:srgbClr val="FF0000"/>
                </a:solidFill>
              </a:rPr>
              <a:t>AVer</a:t>
            </a:r>
            <a:endParaRPr lang="ru-RU" sz="1100" dirty="0">
              <a:solidFill>
                <a:srgbClr val="FF0000"/>
              </a:solidFill>
            </a:endParaRP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</a:rPr>
              <a:t>PTZ-камера с 16-кратным оптическим зумом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/>
              <a:t>Поддержка </a:t>
            </a:r>
            <a:r>
              <a:rPr lang="ru-RU" sz="1100" dirty="0" err="1"/>
              <a:t>EZMeetup</a:t>
            </a:r>
            <a:r>
              <a:rPr lang="ru-RU" sz="1100" dirty="0"/>
              <a:t> и </a:t>
            </a:r>
            <a:r>
              <a:rPr lang="ru-RU" sz="1100" dirty="0" err="1"/>
              <a:t>EZDraw</a:t>
            </a:r>
            <a:endParaRPr lang="ru-RU" sz="1100" dirty="0"/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/>
              <a:t>Встроенный SIP-сервер и регистратор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/>
              <a:t>Удобная настройка и управление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/>
              <a:t>Компактный, легкий дизайн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/>
              <a:t>Другие функции: </a:t>
            </a:r>
            <a:r>
              <a:rPr lang="ru-RU" sz="1100" dirty="0" err="1"/>
              <a:t>HELPeR</a:t>
            </a:r>
            <a:r>
              <a:rPr lang="ru-RU" sz="1100" dirty="0"/>
              <a:t> ™, </a:t>
            </a:r>
            <a:r>
              <a:rPr lang="ru-RU" sz="1100" dirty="0" err="1"/>
              <a:t>WebTool</a:t>
            </a:r>
            <a:r>
              <a:rPr lang="ru-RU" sz="1100" dirty="0"/>
              <a:t>, WOL, </a:t>
            </a:r>
            <a:r>
              <a:rPr lang="ru-RU" sz="1100" dirty="0" err="1"/>
              <a:t>Telnet</a:t>
            </a:r>
            <a:r>
              <a:rPr lang="ru-RU" sz="1100" dirty="0"/>
              <a:t>, 3D </a:t>
            </a:r>
            <a:r>
              <a:rPr lang="ru-RU" sz="1100" dirty="0" err="1"/>
              <a:t>Denoise</a:t>
            </a:r>
            <a:r>
              <a:rPr lang="ru-RU" sz="1100" dirty="0"/>
              <a:t>, групповой вызов, оптимизация </a:t>
            </a:r>
            <a:r>
              <a:rPr lang="ru-RU" sz="1100" dirty="0" smtClean="0"/>
              <a:t> </a:t>
            </a:r>
            <a:r>
              <a:rPr lang="ru-RU" sz="1100" dirty="0"/>
              <a:t>низкой пропускной </a:t>
            </a:r>
            <a:r>
              <a:rPr lang="ru-RU" sz="1100" dirty="0" smtClean="0"/>
              <a:t>способности</a:t>
            </a:r>
            <a:endParaRPr lang="ru-RU" sz="1100" dirty="0"/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100" dirty="0"/>
              <a:t>Программное </a:t>
            </a:r>
            <a:r>
              <a:rPr lang="ru-RU" sz="1100" dirty="0" smtClean="0"/>
              <a:t>обеспечение: </a:t>
            </a:r>
            <a:r>
              <a:rPr lang="ru-RU" sz="1100" dirty="0" err="1"/>
              <a:t>VCLink</a:t>
            </a:r>
            <a:r>
              <a:rPr lang="ru-RU" sz="1100" dirty="0"/>
              <a:t>, </a:t>
            </a:r>
            <a:r>
              <a:rPr lang="ru-RU" sz="1100" dirty="0" err="1"/>
              <a:t>ScreenShare</a:t>
            </a:r>
            <a:r>
              <a:rPr lang="ru-RU" sz="1100" dirty="0"/>
              <a:t>, </a:t>
            </a:r>
            <a:r>
              <a:rPr lang="ru-RU" sz="1100" dirty="0" err="1"/>
              <a:t>SnapShot</a:t>
            </a:r>
            <a:endParaRPr lang="en-US" sz="1100" dirty="0"/>
          </a:p>
        </p:txBody>
      </p:sp>
      <p:pic>
        <p:nvPicPr>
          <p:cNvPr id="7" name="Picture 2" descr="D:\下載\@EVC Series\EVC300EVC900外拍\EVC900_EZMeetu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131" y="985024"/>
            <a:ext cx="3160222" cy="2054143"/>
          </a:xfrm>
          <a:prstGeom prst="rect">
            <a:avLst/>
          </a:prstGeom>
          <a:noFill/>
        </p:spPr>
      </p:pic>
      <p:pic>
        <p:nvPicPr>
          <p:cNvPr id="8" name="Picture 3" descr="D:\D\3 Biz Channel MKT\4 Award, Smile logo\台灣精品獎\TE201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938" y="833276"/>
            <a:ext cx="720871" cy="7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193" y="1858113"/>
            <a:ext cx="468571" cy="468571"/>
          </a:xfrm>
          <a:prstGeom prst="rect">
            <a:avLst/>
          </a:prstGeom>
        </p:spPr>
      </p:pic>
      <p:pic>
        <p:nvPicPr>
          <p:cNvPr id="10" name="Picture 5" descr="\\Cherry-Hsiao-P2\☆AVer\08-圖庫\07_Meeting\Fotolia_20886054_Subscription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842" y="3190915"/>
            <a:ext cx="841248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6" descr="\\Cherry-Hsiao-P2\☆AVer\08-圖庫\● CPD\Fotolia_9121574_Subscription_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288" y="3200228"/>
            <a:ext cx="840740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圖片 64" descr="﹝工廠內部生產線﹞Fotolia_786585_Subscription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242" y="3191084"/>
            <a:ext cx="859536" cy="859536"/>
          </a:xfrm>
          <a:prstGeom prst="rect">
            <a:avLst/>
          </a:prstGeom>
        </p:spPr>
      </p:pic>
      <p:pic>
        <p:nvPicPr>
          <p:cNvPr id="13" name="Picture 2" descr="\\Cherry-Hsiao-P2\☆AVer\08-圖庫\11_Medicine People\Fotolia_13729709_Subscription_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180" y="3200228"/>
            <a:ext cx="836809" cy="8412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93"/>
          <p:cNvSpPr txBox="1"/>
          <p:nvPr/>
        </p:nvSpPr>
        <p:spPr>
          <a:xfrm>
            <a:off x="4777332" y="4095210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SMBs</a:t>
            </a:r>
            <a:endParaRPr lang="en-US" sz="1100" b="1" dirty="0"/>
          </a:p>
        </p:txBody>
      </p:sp>
      <p:sp>
        <p:nvSpPr>
          <p:cNvPr id="15" name="TextBox 93"/>
          <p:cNvSpPr txBox="1"/>
          <p:nvPr/>
        </p:nvSpPr>
        <p:spPr>
          <a:xfrm>
            <a:off x="5941288" y="4105607"/>
            <a:ext cx="73491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Офис</a:t>
            </a:r>
            <a:endParaRPr lang="en-US" sz="1100" b="1" dirty="0" smtClean="0"/>
          </a:p>
        </p:txBody>
      </p:sp>
      <p:sp>
        <p:nvSpPr>
          <p:cNvPr id="16" name="TextBox 93"/>
          <p:cNvSpPr txBox="1"/>
          <p:nvPr/>
        </p:nvSpPr>
        <p:spPr>
          <a:xfrm>
            <a:off x="6899954" y="4095210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Образование</a:t>
            </a:r>
            <a:r>
              <a:rPr lang="en-US" sz="1100" b="1" dirty="0" smtClean="0"/>
              <a:t> </a:t>
            </a:r>
          </a:p>
        </p:txBody>
      </p:sp>
      <p:sp>
        <p:nvSpPr>
          <p:cNvPr id="17" name="TextBox 93"/>
          <p:cNvSpPr txBox="1"/>
          <p:nvPr/>
        </p:nvSpPr>
        <p:spPr>
          <a:xfrm>
            <a:off x="8079536" y="4105607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Медицина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780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764" y="1673352"/>
            <a:ext cx="5143500" cy="1771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3300" b="1" dirty="0">
                <a:solidFill>
                  <a:prstClr val="white"/>
                </a:solidFill>
                <a:cs typeface="Arial" charset="0"/>
              </a:rPr>
              <a:t>EVC Series</a:t>
            </a:r>
          </a:p>
          <a:p>
            <a:pPr>
              <a:defRPr/>
            </a:pPr>
            <a:r>
              <a:rPr lang="en-US" sz="2850" b="1" dirty="0">
                <a:solidFill>
                  <a:prstClr val="white"/>
                </a:solidFill>
                <a:cs typeface="Arial" charset="0"/>
              </a:rPr>
              <a:t>Video Conferencing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0316" y="3435846"/>
            <a:ext cx="5043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Release department: SOU PMK | AVer Information Inc. | </a:t>
            </a:r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  <a:hlinkClick r:id="rId3"/>
              </a:rPr>
              <a:t>www.aver.com</a:t>
            </a:r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 | 2015  October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80013" y="357504"/>
            <a:ext cx="3318511" cy="670893"/>
            <a:chOff x="685800" y="5646190"/>
            <a:chExt cx="4424680" cy="894524"/>
          </a:xfrm>
        </p:grpSpPr>
        <p:pic>
          <p:nvPicPr>
            <p:cNvPr id="10" name="Picture 2" descr="F:\Company Related\Writing Guidelines\icon_L4_gree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646190"/>
              <a:ext cx="990600" cy="89452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774610" y="6076890"/>
              <a:ext cx="33358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Approved for external release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057900" y="4767263"/>
            <a:ext cx="1600200" cy="273844"/>
          </a:xfrm>
        </p:spPr>
        <p:txBody>
          <a:bodyPr/>
          <a:lstStyle/>
          <a:p>
            <a:pPr>
              <a:defRPr/>
            </a:pPr>
            <a:fld id="{6E51F865-80CD-460F-B42C-F9C2C7B9E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D:\下載\@EVC Series\@EVCX50\Professional photos\PNG\EVC15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174" y="4052505"/>
            <a:ext cx="1184927" cy="105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下載\@EVC Series\@EVCX50\Professional photos\PNG\EVC35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761" y="3784181"/>
            <a:ext cx="1945140" cy="11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下載\@EVC Series\@EVCX50\Professional photos\PNG\EVC95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377" y="3961714"/>
            <a:ext cx="1958354" cy="11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3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06681"/>
            <a:ext cx="8805862" cy="667206"/>
          </a:xfrm>
        </p:spPr>
        <p:txBody>
          <a:bodyPr>
            <a:normAutofit/>
          </a:bodyPr>
          <a:lstStyle/>
          <a:p>
            <a:r>
              <a:rPr lang="en-US" altLang="zh-TW" sz="2300" i="1" dirty="0">
                <a:solidFill>
                  <a:srgbClr val="024490"/>
                </a:solidFill>
              </a:rPr>
              <a:t>EVC950</a:t>
            </a:r>
            <a:r>
              <a:rPr lang="en-US" altLang="zh-TW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300" i="1" dirty="0">
                <a:solidFill>
                  <a:srgbClr val="024490"/>
                </a:solidFill>
              </a:rPr>
              <a:t>Video</a:t>
            </a:r>
            <a:r>
              <a:rPr lang="en-US" altLang="zh-TW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300" i="1" dirty="0">
                <a:solidFill>
                  <a:srgbClr val="024490"/>
                </a:solidFill>
              </a:rPr>
              <a:t>Conferencing</a:t>
            </a:r>
            <a:r>
              <a:rPr lang="en-US" altLang="zh-TW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300" i="1" dirty="0">
                <a:solidFill>
                  <a:srgbClr val="024490"/>
                </a:solidFill>
              </a:rPr>
              <a:t>System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1107549" y="305995"/>
            <a:ext cx="3727942" cy="4743777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圓角矩形 33"/>
          <p:cNvSpPr/>
          <p:nvPr/>
        </p:nvSpPr>
        <p:spPr>
          <a:xfrm rot="16200000">
            <a:off x="-900603" y="1822023"/>
            <a:ext cx="2376264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TextBox 38"/>
          <p:cNvSpPr txBox="1"/>
          <p:nvPr/>
        </p:nvSpPr>
        <p:spPr>
          <a:xfrm>
            <a:off x="52822" y="278509"/>
            <a:ext cx="461665" cy="3469525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Full HD 10-</a:t>
            </a:r>
            <a:r>
              <a:rPr lang="ru-RU" sz="1400" b="1" dirty="0" smtClean="0">
                <a:solidFill>
                  <a:schemeClr val="bg1"/>
                </a:solidFill>
              </a:rPr>
              <a:t>портовый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MCU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609669" y="812657"/>
            <a:ext cx="46555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Видео </a:t>
            </a:r>
            <a:r>
              <a:rPr lang="en-US" sz="1200" dirty="0">
                <a:solidFill>
                  <a:srgbClr val="FF0000"/>
                </a:solidFill>
              </a:rPr>
              <a:t>Full HD 1080p 30 </a:t>
            </a:r>
            <a:r>
              <a:rPr lang="ru-RU" sz="1200" dirty="0">
                <a:solidFill>
                  <a:srgbClr val="FF0000"/>
                </a:solidFill>
              </a:rPr>
              <a:t>кадров в секунду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 err="1">
                <a:solidFill>
                  <a:srgbClr val="FF0000"/>
                </a:solidFill>
              </a:rPr>
              <a:t>Видеоконтент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Full HD1080p 30 </a:t>
            </a:r>
            <a:r>
              <a:rPr lang="ru-RU" sz="1200" dirty="0">
                <a:solidFill>
                  <a:srgbClr val="FF0000"/>
                </a:solidFill>
              </a:rPr>
              <a:t>кадров в секунду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Прямая запись на </a:t>
            </a:r>
            <a:r>
              <a:rPr lang="en-US" sz="1200" dirty="0">
                <a:solidFill>
                  <a:srgbClr val="FF0000"/>
                </a:solidFill>
              </a:rPr>
              <a:t>USB - </a:t>
            </a:r>
            <a:r>
              <a:rPr lang="ru-RU" sz="1200" dirty="0">
                <a:solidFill>
                  <a:srgbClr val="FF0000"/>
                </a:solidFill>
              </a:rPr>
              <a:t>эксклюзив </a:t>
            </a:r>
            <a:r>
              <a:rPr lang="en-US" sz="1200" dirty="0" err="1">
                <a:solidFill>
                  <a:srgbClr val="FF0000"/>
                </a:solidFill>
              </a:rPr>
              <a:t>AVer</a:t>
            </a:r>
            <a:endParaRPr lang="en-US" sz="1200" dirty="0">
              <a:solidFill>
                <a:srgbClr val="FF0000"/>
              </a:solidFill>
            </a:endParaRP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PTZ-</a:t>
            </a:r>
            <a:r>
              <a:rPr lang="ru-RU" sz="1200" dirty="0">
                <a:solidFill>
                  <a:srgbClr val="FF0000"/>
                </a:solidFill>
              </a:rPr>
              <a:t>камера с общим зумом 18</a:t>
            </a:r>
            <a:r>
              <a:rPr lang="en-US" sz="1200" dirty="0">
                <a:solidFill>
                  <a:srgbClr val="FF0000"/>
                </a:solidFill>
              </a:rPr>
              <a:t>X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/>
              <a:t>Поддержка </a:t>
            </a:r>
            <a:r>
              <a:rPr lang="en-US" sz="1200" dirty="0" err="1"/>
              <a:t>EZMeetup</a:t>
            </a:r>
            <a:r>
              <a:rPr lang="en-US" sz="1200" dirty="0"/>
              <a:t> </a:t>
            </a:r>
            <a:r>
              <a:rPr lang="ru-RU" sz="1200" dirty="0"/>
              <a:t>и </a:t>
            </a:r>
            <a:r>
              <a:rPr lang="en-US" sz="1200" dirty="0" err="1"/>
              <a:t>EZDraw</a:t>
            </a:r>
            <a:endParaRPr lang="en-US" sz="1200" dirty="0"/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/>
              <a:t>Встроенный </a:t>
            </a:r>
            <a:r>
              <a:rPr lang="en-US" sz="1200" dirty="0"/>
              <a:t>SIP-</a:t>
            </a:r>
            <a:r>
              <a:rPr lang="ru-RU" sz="1200" dirty="0"/>
              <a:t>сервер и регистратор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/>
              <a:t>Удобная настройка и управление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/>
              <a:t>Компактный, легкий дизайн</a:t>
            </a:r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/>
              <a:t>Другие функции: </a:t>
            </a:r>
            <a:r>
              <a:rPr lang="en-US" sz="1200" dirty="0" err="1"/>
              <a:t>HELPeR</a:t>
            </a:r>
            <a:r>
              <a:rPr lang="en-US" sz="1200" dirty="0"/>
              <a:t> ™, </a:t>
            </a:r>
            <a:r>
              <a:rPr lang="en-US" sz="1200" dirty="0" err="1"/>
              <a:t>WebTool</a:t>
            </a:r>
            <a:r>
              <a:rPr lang="en-US" sz="1200" dirty="0"/>
              <a:t>, WOL, Telnet, 3D </a:t>
            </a:r>
            <a:r>
              <a:rPr lang="en-US" sz="1200" dirty="0" err="1"/>
              <a:t>Denoise</a:t>
            </a:r>
            <a:r>
              <a:rPr lang="en-US" sz="1200" dirty="0"/>
              <a:t>, </a:t>
            </a:r>
            <a:r>
              <a:rPr lang="ru-RU" sz="1200" dirty="0"/>
              <a:t>групповой вызов, оптимизация </a:t>
            </a:r>
            <a:r>
              <a:rPr lang="ru-RU" sz="1200" dirty="0" smtClean="0"/>
              <a:t> </a:t>
            </a:r>
            <a:r>
              <a:rPr lang="ru-RU" sz="1200" dirty="0"/>
              <a:t>низкой пропускной </a:t>
            </a:r>
            <a:r>
              <a:rPr lang="ru-RU" sz="1200" dirty="0" smtClean="0"/>
              <a:t>способности</a:t>
            </a:r>
            <a:endParaRPr lang="ru-RU" sz="1200" dirty="0"/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1200" dirty="0"/>
              <a:t>Программное </a:t>
            </a:r>
            <a:r>
              <a:rPr lang="ru-RU" sz="1200" dirty="0" smtClean="0"/>
              <a:t>обеспечение: </a:t>
            </a:r>
            <a:r>
              <a:rPr lang="en-US" sz="1200" dirty="0" err="1"/>
              <a:t>VCLink</a:t>
            </a:r>
            <a:r>
              <a:rPr lang="en-US" sz="1200" dirty="0"/>
              <a:t>, </a:t>
            </a:r>
            <a:r>
              <a:rPr lang="en-US" sz="1200" dirty="0" err="1"/>
              <a:t>ScreenShare</a:t>
            </a:r>
            <a:r>
              <a:rPr lang="en-US" sz="1200" dirty="0"/>
              <a:t>, </a:t>
            </a:r>
            <a:r>
              <a:rPr lang="en-US" sz="1200" dirty="0" err="1"/>
              <a:t>SnapShot</a:t>
            </a:r>
            <a:endParaRPr lang="en-US" sz="1200" dirty="0"/>
          </a:p>
          <a:p>
            <a:pPr marL="179388" lvl="0" indent="-180000">
              <a:lnSpc>
                <a:spcPts val="2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  <p:pic>
        <p:nvPicPr>
          <p:cNvPr id="7" name="Picture 5" descr="D:\下載\@EVC Series\@EVCX50\Professional photos\PNG\EVC95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408" y="975134"/>
            <a:ext cx="3791948" cy="24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下載\@EZDraw\EZDraw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999" y="975134"/>
            <a:ext cx="512022" cy="5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下載\@EZMeetup\logo\EZMEETUP_V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978" y="975134"/>
            <a:ext cx="512022" cy="5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Cherry-Hsiao-P2\☆AVer\08-圖庫\07_Meeting\Fotolia_20886054_Subscription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520" y="3568571"/>
            <a:ext cx="641541" cy="6415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6" descr="\\Cherry-Hsiao-P2\☆AVer\08-圖庫\● CPD\Fotolia_9121574_Subscription_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44" y="3568570"/>
            <a:ext cx="641154" cy="6415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圖片 64" descr="﹝工廠內部生產線﹞Fotolia_786585_Subscription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382" y="3550282"/>
            <a:ext cx="659829" cy="659829"/>
          </a:xfrm>
          <a:prstGeom prst="rect">
            <a:avLst/>
          </a:prstGeom>
        </p:spPr>
      </p:pic>
      <p:pic>
        <p:nvPicPr>
          <p:cNvPr id="13" name="Picture 2" descr="\\Cherry-Hsiao-P2\☆AVer\08-圖庫\11_Medicine People\Fotolia_13729709_Subscription_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795" y="3568572"/>
            <a:ext cx="638154" cy="6415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93"/>
          <p:cNvSpPr txBox="1"/>
          <p:nvPr/>
        </p:nvSpPr>
        <p:spPr>
          <a:xfrm>
            <a:off x="5302419" y="4210111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SMBs</a:t>
            </a:r>
            <a:endParaRPr lang="en-US" sz="1100" b="1" dirty="0"/>
          </a:p>
        </p:txBody>
      </p:sp>
      <p:sp>
        <p:nvSpPr>
          <p:cNvPr id="15" name="TextBox 93"/>
          <p:cNvSpPr txBox="1"/>
          <p:nvPr/>
        </p:nvSpPr>
        <p:spPr>
          <a:xfrm>
            <a:off x="6193549" y="421011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Офис</a:t>
            </a:r>
            <a:endParaRPr lang="en-US" sz="1100" b="1" dirty="0" smtClean="0"/>
          </a:p>
        </p:txBody>
      </p:sp>
      <p:sp>
        <p:nvSpPr>
          <p:cNvPr id="16" name="TextBox 93"/>
          <p:cNvSpPr txBox="1"/>
          <p:nvPr/>
        </p:nvSpPr>
        <p:spPr>
          <a:xfrm>
            <a:off x="6953225" y="4210112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Образование</a:t>
            </a:r>
            <a:r>
              <a:rPr lang="en-US" sz="1100" b="1" dirty="0" smtClean="0"/>
              <a:t> </a:t>
            </a:r>
          </a:p>
        </p:txBody>
      </p:sp>
      <p:sp>
        <p:nvSpPr>
          <p:cNvPr id="17" name="TextBox 93"/>
          <p:cNvSpPr txBox="1"/>
          <p:nvPr/>
        </p:nvSpPr>
        <p:spPr>
          <a:xfrm>
            <a:off x="8098904" y="421011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Медицина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873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7" y="0"/>
            <a:ext cx="8789986" cy="88022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Обзор</a:t>
            </a:r>
            <a:r>
              <a:rPr lang="ru-RU" sz="2300" i="1" dirty="0">
                <a:solidFill>
                  <a:srgbClr val="024490"/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EVC</a:t>
            </a:r>
            <a:r>
              <a:rPr lang="en-US" sz="2300" i="1" dirty="0">
                <a:solidFill>
                  <a:srgbClr val="024490"/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серии</a:t>
            </a:r>
            <a:r>
              <a:rPr lang="ru-RU" sz="2300" i="1" dirty="0">
                <a:solidFill>
                  <a:srgbClr val="024490"/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: </a:t>
            </a:r>
            <a:r>
              <a:rPr lang="ru-RU" sz="2300" i="1" dirty="0">
                <a:solidFill>
                  <a:srgbClr val="024490"/>
                </a:solidFill>
              </a:rPr>
              <a:t>Точка - точка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187864"/>
              </p:ext>
            </p:extLst>
          </p:nvPr>
        </p:nvGraphicFramePr>
        <p:xfrm>
          <a:off x="-1" y="743581"/>
          <a:ext cx="9063614" cy="38935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8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8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            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EVC130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EVC130P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EVC150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Продукт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H.323, SIP standard, SIP TLS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</a:t>
                      </a:r>
                      <a:r>
                        <a:rPr lang="ru-RU" altLang="zh-TW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видео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H.264, H.264 HP, H.264 SVC, H.263+, H.263, H.261</a:t>
                      </a: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Видео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HD720p@30fps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2M</a:t>
                      </a:r>
                      <a:r>
                        <a:rPr lang="ru-RU" altLang="zh-TW" sz="1400" kern="1200" baseline="0" dirty="0" smtClean="0"/>
                        <a:t> Широкоугольный </a:t>
                      </a:r>
                      <a:r>
                        <a:rPr lang="en-US" altLang="zh-TW" sz="1400" kern="1200" baseline="0" dirty="0" smtClean="0"/>
                        <a:t>PT</a:t>
                      </a:r>
                      <a:endParaRPr lang="ru-RU" altLang="zh-TW" sz="1400" kern="12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C </a:t>
                      </a:r>
                      <a:r>
                        <a:rPr lang="ru-RU" altLang="zh-TW" sz="1400" kern="1200" baseline="0" dirty="0" smtClean="0"/>
                        <a:t>фиксированным фокусом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2M PTZ w/ 16X</a:t>
                      </a:r>
                      <a:r>
                        <a:rPr lang="ru-RU" altLang="zh-TW" sz="1200" kern="1200" baseline="0" dirty="0" smtClean="0"/>
                        <a:t> оптическое увеличение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2M PTZ w/ 18X </a:t>
                      </a:r>
                      <a:r>
                        <a:rPr lang="ru-RU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общее</a:t>
                      </a: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(12X </a:t>
                      </a:r>
                      <a:r>
                        <a:rPr lang="ru-RU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оптический</a:t>
                      </a: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+ 1.5X </a:t>
                      </a:r>
                      <a:r>
                        <a:rPr lang="ru-RU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</a:t>
                      </a: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Прямая</a:t>
                      </a:r>
                      <a:r>
                        <a:rPr lang="ru-RU" altLang="zh-TW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запись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Микрофон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EVC MIC </a:t>
                      </a:r>
                      <a:r>
                        <a:rPr lang="ru-RU" altLang="zh-TW" sz="1400" kern="1200" baseline="0" dirty="0" smtClean="0"/>
                        <a:t>круговой</a:t>
                      </a:r>
                      <a:r>
                        <a:rPr lang="en-US" altLang="zh-TW" sz="1400" kern="1200" baseline="0" dirty="0" smtClean="0"/>
                        <a:t> x 1 (</a:t>
                      </a:r>
                      <a:r>
                        <a:rPr lang="ru-RU" altLang="zh-TW" sz="1400" kern="1200" baseline="0" dirty="0" smtClean="0"/>
                        <a:t>расширение до 4-х</a:t>
                      </a:r>
                      <a:r>
                        <a:rPr lang="en-US" altLang="zh-TW" sz="1400" kern="1200" baseline="0" dirty="0" smtClean="0"/>
                        <a:t>)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Telnet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</a:t>
                      </a:r>
                      <a:r>
                        <a:rPr lang="ru-RU" altLang="zh-TW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функции</a:t>
                      </a:r>
                      <a:endParaRPr lang="en-US" altLang="zh-TW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err="1" smtClean="0"/>
                        <a:t>HELPeR</a:t>
                      </a:r>
                      <a:r>
                        <a:rPr lang="en-US" altLang="zh-TW" sz="1400" kern="1200" baseline="0" dirty="0" smtClean="0"/>
                        <a:t>™, WOL, Low Bandwidth Optimization, </a:t>
                      </a:r>
                      <a:r>
                        <a:rPr lang="en-US" altLang="zh-TW" sz="1400" kern="1200" baseline="0" dirty="0" err="1" smtClean="0"/>
                        <a:t>VCLink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ScreenShare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SnapShot</a:t>
                      </a:r>
                      <a:endParaRPr lang="en-US" altLang="zh-TW" sz="1400" kern="1200" baseline="0" dirty="0" smtClean="0"/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Гарантия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3</a:t>
                      </a:r>
                      <a:r>
                        <a:rPr lang="ru-RU" altLang="zh-TW" sz="1400" kern="1200" baseline="0" dirty="0" smtClean="0"/>
                        <a:t> года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2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</a:t>
                      </a:r>
                      <a:r>
                        <a:rPr lang="en-US" altLang="zh-TW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EZMeetup</a:t>
                      </a:r>
                      <a:r>
                        <a:rPr lang="en-US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altLang="zh-TW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EZDraw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данных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10" descr="EVC100_kit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389" y="1064293"/>
            <a:ext cx="852226" cy="386405"/>
          </a:xfrm>
          <a:prstGeom prst="rect">
            <a:avLst/>
          </a:prstGeom>
        </p:spPr>
      </p:pic>
      <p:grpSp>
        <p:nvGrpSpPr>
          <p:cNvPr id="8" name="群組 15"/>
          <p:cNvGrpSpPr/>
          <p:nvPr/>
        </p:nvGrpSpPr>
        <p:grpSpPr>
          <a:xfrm>
            <a:off x="7017985" y="1022471"/>
            <a:ext cx="1241760" cy="384502"/>
            <a:chOff x="4767677" y="1772816"/>
            <a:chExt cx="4140478" cy="2232000"/>
          </a:xfrm>
        </p:grpSpPr>
        <p:pic>
          <p:nvPicPr>
            <p:cNvPr id="9" name="Picture 3" descr="C:\Users\v000730\Downloads\EVC130p-kit-1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7677" y="1772816"/>
              <a:ext cx="2684643" cy="22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下載\@EVC Series\@EVCX50\Professional photos\PNG\New eCam PTZ (3)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916832"/>
              <a:ext cx="1455835" cy="169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 descr="C:\Users\v000730\Downloads\EVC130p-kit-1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0477" y="947238"/>
            <a:ext cx="570747" cy="4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v000730\Downloads\EVC130p-kit-1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3713" y="1052517"/>
            <a:ext cx="289237" cy="3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0"/>
            <a:ext cx="8789986" cy="91439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Обзор </a:t>
            </a:r>
            <a:r>
              <a:rPr lang="en-US" sz="2300" i="1" dirty="0">
                <a:solidFill>
                  <a:srgbClr val="024490"/>
                </a:solidFill>
              </a:rPr>
              <a:t>EVC </a:t>
            </a:r>
            <a:r>
              <a:rPr lang="ru-RU" sz="2300" i="1" dirty="0">
                <a:solidFill>
                  <a:srgbClr val="024490"/>
                </a:solidFill>
              </a:rPr>
              <a:t>серии</a:t>
            </a:r>
            <a:r>
              <a:rPr lang="en-US" sz="2300" i="1" dirty="0">
                <a:solidFill>
                  <a:srgbClr val="024490"/>
                </a:solidFill>
              </a:rPr>
              <a:t> : MCU </a:t>
            </a:r>
            <a:r>
              <a:rPr lang="ru-RU" sz="2300" i="1" dirty="0">
                <a:solidFill>
                  <a:srgbClr val="024490"/>
                </a:solidFill>
              </a:rPr>
              <a:t>на 4 точки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4572726"/>
              </p:ext>
            </p:extLst>
          </p:nvPr>
        </p:nvGraphicFramePr>
        <p:xfrm>
          <a:off x="0" y="802850"/>
          <a:ext cx="9144001" cy="377373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9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5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357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            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EVC300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EVC350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Продукт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H.323, SIP standard, SIP TLS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</a:t>
                      </a:r>
                      <a:r>
                        <a:rPr lang="ru-RU" altLang="zh-TW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видео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H.264, H.264 HP, H.264 SVC, H.263+, H.263, H.261</a:t>
                      </a: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Видео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2M </a:t>
                      </a:r>
                      <a:r>
                        <a:rPr lang="ru-RU" altLang="zh-TW" sz="1400" kern="1200" baseline="0" dirty="0" smtClean="0"/>
                        <a:t>Широкоугольный</a:t>
                      </a:r>
                      <a:r>
                        <a:rPr lang="en-US" altLang="zh-TW" sz="1400" kern="1200" baseline="0" dirty="0" smtClean="0"/>
                        <a:t> PT</a:t>
                      </a:r>
                      <a:endParaRPr lang="ru-RU" altLang="zh-TW" sz="1400" kern="12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kern="1200" baseline="0" dirty="0" smtClean="0"/>
                        <a:t>С фиксированным фокусом</a:t>
                      </a:r>
                      <a:endParaRPr lang="en-US" altLang="zh-TW" sz="1400" kern="1200" baseline="0" dirty="0" smtClean="0"/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2M PTZ w/ 18X </a:t>
                      </a:r>
                      <a:r>
                        <a:rPr lang="ru-RU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общее увеличение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(12X </a:t>
                      </a:r>
                      <a:r>
                        <a:rPr lang="ru-RU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оптическое</a:t>
                      </a: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+ 1.5X </a:t>
                      </a:r>
                      <a:r>
                        <a:rPr lang="ru-RU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цифровое</a:t>
                      </a: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Прямая</a:t>
                      </a:r>
                      <a:r>
                        <a:rPr lang="ru-RU" altLang="zh-TW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запись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Микрофон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EVC MIC </a:t>
                      </a:r>
                      <a:r>
                        <a:rPr lang="ru-RU" altLang="zh-TW" sz="1400" kern="1200" baseline="0" dirty="0" smtClean="0"/>
                        <a:t>круговой</a:t>
                      </a:r>
                      <a:r>
                        <a:rPr lang="en-US" altLang="zh-TW" sz="1400" kern="1200" baseline="0" dirty="0" smtClean="0"/>
                        <a:t> x 1 (</a:t>
                      </a:r>
                      <a:r>
                        <a:rPr lang="ru-RU" altLang="zh-TW" sz="1400" kern="1200" baseline="0" dirty="0" smtClean="0"/>
                        <a:t>расширение до 4-х</a:t>
                      </a:r>
                      <a:r>
                        <a:rPr lang="en-US" altLang="zh-TW" sz="1400" kern="1200" baseline="0" dirty="0" smtClean="0"/>
                        <a:t>)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Telnet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</a:t>
                      </a:r>
                      <a:r>
                        <a:rPr lang="ru-RU" altLang="zh-TW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функции</a:t>
                      </a:r>
                      <a:endParaRPr lang="en-US" altLang="zh-TW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err="1" smtClean="0"/>
                        <a:t>HELPeR</a:t>
                      </a:r>
                      <a:r>
                        <a:rPr lang="en-US" altLang="zh-TW" sz="1400" kern="1200" baseline="0" dirty="0" smtClean="0"/>
                        <a:t>™, WOL, Low Bandwidth Optimization, </a:t>
                      </a:r>
                      <a:r>
                        <a:rPr lang="en-US" altLang="zh-TW" sz="1400" kern="1200" baseline="0" dirty="0" err="1" smtClean="0"/>
                        <a:t>VCLink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ScreenShare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SnapShot</a:t>
                      </a:r>
                      <a:endParaRPr lang="en-US" altLang="zh-TW" sz="1400" kern="1200" baseline="0" dirty="0" smtClean="0"/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Гарантия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3 </a:t>
                      </a:r>
                      <a:r>
                        <a:rPr lang="ru-RU" altLang="zh-TW" sz="1400" kern="1200" baseline="0" dirty="0" smtClean="0"/>
                        <a:t>года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kern="1200" dirty="0" smtClean="0"/>
                        <a:t>Поддержка </a:t>
                      </a:r>
                      <a:r>
                        <a:rPr lang="en-US" altLang="zh-TW" sz="1100" kern="1200" dirty="0" err="1" smtClean="0"/>
                        <a:t>EZMeetup</a:t>
                      </a:r>
                      <a:r>
                        <a:rPr lang="en-US" altLang="zh-TW" sz="1100" kern="1200" dirty="0" smtClean="0"/>
                        <a:t> / </a:t>
                      </a:r>
                      <a:r>
                        <a:rPr lang="en-US" altLang="zh-TW" sz="1100" kern="1200" dirty="0" err="1" smtClean="0"/>
                        <a:t>EZDraw</a:t>
                      </a:r>
                      <a:r>
                        <a:rPr lang="en-US" altLang="zh-TW" sz="1100" kern="1200" dirty="0" smtClean="0"/>
                        <a:t> 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圖片 16" descr="EVC300_EVC900_kit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709" y="1045039"/>
            <a:ext cx="492447" cy="351784"/>
          </a:xfrm>
          <a:prstGeom prst="rect">
            <a:avLst/>
          </a:prstGeom>
        </p:spPr>
      </p:pic>
      <p:pic>
        <p:nvPicPr>
          <p:cNvPr id="12" name="Picture 4" descr="D:\下載\@EVC Series\@EVCX50\Professional photos\PNG\EVC3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120" y="1105445"/>
            <a:ext cx="506045" cy="2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789986" cy="730540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Обзор </a:t>
            </a:r>
            <a:r>
              <a:rPr lang="en-US" sz="2300" i="1" dirty="0">
                <a:solidFill>
                  <a:srgbClr val="024490"/>
                </a:solidFill>
              </a:rPr>
              <a:t>EVC </a:t>
            </a:r>
            <a:r>
              <a:rPr lang="ru-RU" sz="2300" i="1" dirty="0">
                <a:solidFill>
                  <a:srgbClr val="024490"/>
                </a:solidFill>
              </a:rPr>
              <a:t>серии </a:t>
            </a:r>
            <a:r>
              <a:rPr lang="en-US" sz="2300" i="1" dirty="0">
                <a:solidFill>
                  <a:srgbClr val="024490"/>
                </a:solidFill>
              </a:rPr>
              <a:t>: MCU </a:t>
            </a:r>
            <a:r>
              <a:rPr lang="ru-RU" sz="2300" i="1" dirty="0">
                <a:solidFill>
                  <a:srgbClr val="024490"/>
                </a:solidFill>
              </a:rPr>
              <a:t>на 10 точек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3037867"/>
              </p:ext>
            </p:extLst>
          </p:nvPr>
        </p:nvGraphicFramePr>
        <p:xfrm>
          <a:off x="7620" y="692284"/>
          <a:ext cx="9143998" cy="392646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9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8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            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EVC900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EVC950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Продукт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H.323, SIP standard, SIP TLS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</a:t>
                      </a:r>
                      <a:r>
                        <a:rPr lang="ru-RU" altLang="zh-TW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Видео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H.264, H.264 HP, H.264 SVC, H.263+, H.263, H.261</a:t>
                      </a: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Видео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2M </a:t>
                      </a:r>
                      <a:r>
                        <a:rPr lang="ru-RU" altLang="zh-TW" sz="1200" kern="1200" baseline="0" dirty="0" smtClean="0"/>
                        <a:t>Широкоугольный</a:t>
                      </a:r>
                      <a:r>
                        <a:rPr lang="en-US" altLang="zh-TW" sz="1200" kern="1200" baseline="0" dirty="0" smtClean="0"/>
                        <a:t> PT</a:t>
                      </a:r>
                      <a:endParaRPr lang="ru-RU" altLang="zh-TW" sz="1200" kern="12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baseline="0" dirty="0" smtClean="0"/>
                        <a:t>С фиксированным фокусом</a:t>
                      </a:r>
                      <a:endParaRPr lang="en-US" altLang="zh-TW" sz="1200" kern="12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200" baseline="0" dirty="0" smtClean="0"/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2M PTZ w/ 18X </a:t>
                      </a:r>
                      <a:r>
                        <a:rPr lang="ru-RU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общее увеличение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(12X </a:t>
                      </a:r>
                      <a:r>
                        <a:rPr lang="ru-RU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оптическое</a:t>
                      </a: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+ 1.5X </a:t>
                      </a:r>
                      <a:r>
                        <a:rPr lang="ru-RU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цифровое</a:t>
                      </a:r>
                      <a:r>
                        <a:rPr lang="en-US" altLang="zh-TW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Прямая</a:t>
                      </a:r>
                      <a:r>
                        <a:rPr lang="ru-RU" altLang="zh-TW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запись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Микрофон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EVC MIC </a:t>
                      </a:r>
                      <a:r>
                        <a:rPr lang="ru-RU" altLang="zh-TW" sz="1400" kern="1200" baseline="0" dirty="0" smtClean="0"/>
                        <a:t>круговой</a:t>
                      </a:r>
                      <a:r>
                        <a:rPr lang="en-US" altLang="zh-TW" sz="1400" kern="1200" baseline="0" dirty="0" smtClean="0"/>
                        <a:t> x 1 </a:t>
                      </a:r>
                      <a:r>
                        <a:rPr lang="ru-RU" altLang="zh-TW" sz="1400" kern="1200" baseline="0" dirty="0" smtClean="0"/>
                        <a:t>(Расширение до 4-х</a:t>
                      </a:r>
                      <a:r>
                        <a:rPr lang="en-US" altLang="zh-TW" sz="1400" kern="1200" baseline="0" dirty="0" smtClean="0"/>
                        <a:t>)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endParaRPr lang="en-US" altLang="zh-TW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Telnet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</a:t>
                      </a:r>
                      <a:r>
                        <a:rPr lang="ru-RU" altLang="zh-TW" sz="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функции</a:t>
                      </a:r>
                      <a:endParaRPr lang="en-US" altLang="zh-TW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err="1" smtClean="0"/>
                        <a:t>HELPeR</a:t>
                      </a:r>
                      <a:r>
                        <a:rPr lang="en-US" altLang="zh-TW" sz="1400" kern="1200" baseline="0" dirty="0" smtClean="0"/>
                        <a:t>™, WOL, Low Bandwidth Optimization, </a:t>
                      </a:r>
                      <a:r>
                        <a:rPr lang="en-US" altLang="zh-TW" sz="1400" kern="1200" baseline="0" dirty="0" err="1" smtClean="0"/>
                        <a:t>VCLink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ScreenShare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SnapShot</a:t>
                      </a:r>
                      <a:endParaRPr lang="en-US" altLang="zh-TW" sz="1400" kern="1200" baseline="0" dirty="0" smtClean="0"/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Гарантия</a:t>
                      </a:r>
                      <a:endParaRPr lang="en-US" altLang="zh-TW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3 </a:t>
                      </a:r>
                      <a:r>
                        <a:rPr lang="ru-RU" altLang="zh-TW" sz="1400" kern="1200" baseline="0" dirty="0" smtClean="0"/>
                        <a:t>Года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5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5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00" kern="1200" dirty="0" smtClean="0"/>
                        <a:t>Поддержка</a:t>
                      </a:r>
                      <a:r>
                        <a:rPr lang="en-US" altLang="zh-TW" sz="1000" kern="1200" dirty="0" err="1" smtClean="0"/>
                        <a:t>EZMeetup</a:t>
                      </a:r>
                      <a:r>
                        <a:rPr lang="en-US" altLang="zh-TW" sz="1000" kern="1200" dirty="0" smtClean="0"/>
                        <a:t> / </a:t>
                      </a:r>
                      <a:r>
                        <a:rPr lang="en-US" altLang="zh-TW" sz="1000" kern="1200" dirty="0" err="1" smtClean="0"/>
                        <a:t>EZDraw</a:t>
                      </a:r>
                      <a:r>
                        <a:rPr lang="en-US" altLang="zh-TW" sz="1000" kern="1200" dirty="0" smtClean="0"/>
                        <a:t> </a:t>
                      </a:r>
                      <a:endParaRPr lang="en-US" altLang="zh-TW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圖片 14" descr="EVC300_EVC900_kit(2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796" y="910056"/>
            <a:ext cx="554664" cy="396230"/>
          </a:xfrm>
          <a:prstGeom prst="rect">
            <a:avLst/>
          </a:prstGeom>
        </p:spPr>
      </p:pic>
      <p:pic>
        <p:nvPicPr>
          <p:cNvPr id="5" name="Picture 5" descr="D:\下載\@EVC Series\@EVCX50\Professional photos\PNG\EVC9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321" y="910056"/>
            <a:ext cx="615392" cy="3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\3 Biz Channel MKT\4 Award, Smile logo\台灣精品獎\TE201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460" y="841263"/>
            <a:ext cx="274551" cy="2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789986" cy="714804"/>
          </a:xfrm>
        </p:spPr>
        <p:txBody>
          <a:bodyPr>
            <a:normAutofit/>
          </a:bodyPr>
          <a:lstStyle/>
          <a:p>
            <a:r>
              <a:rPr lang="en-US" altLang="zh-TW" sz="2300" i="1" dirty="0" err="1">
                <a:solidFill>
                  <a:srgbClr val="024490"/>
                </a:solidFill>
              </a:rPr>
              <a:t>EZMeetup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925320" y="295464"/>
            <a:ext cx="3758086" cy="4673623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>
              <a:lnSpc>
                <a:spcPts val="26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圓角矩形 33"/>
          <p:cNvSpPr/>
          <p:nvPr/>
        </p:nvSpPr>
        <p:spPr>
          <a:xfrm rot="16200000">
            <a:off x="-756584" y="1617327"/>
            <a:ext cx="2088232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6" name="TextBox 38"/>
          <p:cNvSpPr txBox="1"/>
          <p:nvPr/>
        </p:nvSpPr>
        <p:spPr>
          <a:xfrm>
            <a:off x="56699" y="753232"/>
            <a:ext cx="461665" cy="2141374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 smtClean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Мобильное ПО</a:t>
            </a:r>
            <a:endParaRPr kumimoji="1" lang="en-US" b="1" dirty="0">
              <a:solidFill>
                <a:prstClr val="white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175" y="82552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кодеков H.264 и H.263 +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IPhone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iPad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версии 7 и выше)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-телефоны и планшеты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v4.2.1 и v4.4.2)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Ноутбуки и настольные компьютеры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®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8)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Ноутбуки и настольные компьютеры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®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OS X 10.8 и выше)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Планшеты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®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8)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Получайте разрешение до HD720p 30 кадров в секунду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Разрешение передачи до VGA 30 кадров в секунду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Совместимо с многоточечными соединениями EVC v00.10.06.XX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записи, захвата и обмена контентом</a:t>
            </a:r>
          </a:p>
        </p:txBody>
      </p:sp>
      <p:pic>
        <p:nvPicPr>
          <p:cNvPr id="9" name="Picture 3" descr="D:\下載\@EZMeetup\applicaton photo\EZMeetup image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270" y="1430352"/>
            <a:ext cx="3812292" cy="2588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1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7007" y="175260"/>
            <a:ext cx="8789986" cy="585548"/>
          </a:xfrm>
        </p:spPr>
        <p:txBody>
          <a:bodyPr>
            <a:normAutofit/>
          </a:bodyPr>
          <a:lstStyle/>
          <a:p>
            <a:r>
              <a:rPr lang="en-US" altLang="zh-TW" sz="2300" i="1" dirty="0" err="1">
                <a:solidFill>
                  <a:srgbClr val="024490"/>
                </a:solidFill>
              </a:rPr>
              <a:t>EZDraw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922089" y="359379"/>
            <a:ext cx="3697796" cy="4606864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圓角矩形 33"/>
          <p:cNvSpPr/>
          <p:nvPr/>
        </p:nvSpPr>
        <p:spPr>
          <a:xfrm rot="16200000">
            <a:off x="-756584" y="1678008"/>
            <a:ext cx="2088232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TextBox 38"/>
          <p:cNvSpPr txBox="1"/>
          <p:nvPr/>
        </p:nvSpPr>
        <p:spPr>
          <a:xfrm>
            <a:off x="87477" y="849917"/>
            <a:ext cx="400110" cy="2016224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400" b="1" dirty="0" smtClean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Совместимость ПО</a:t>
            </a:r>
            <a:endParaRPr kumimoji="1" lang="en-US" sz="1400" b="1" dirty="0">
              <a:solidFill>
                <a:prstClr val="white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507620" y="849917"/>
            <a:ext cx="472411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ts val="26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Поддержка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iOS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Android-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планшетов</a:t>
            </a:r>
          </a:p>
          <a:p>
            <a:pPr marL="179388" indent="-18000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IOS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для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iOS v8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для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iPad mini 2, iPad mini 3, iPad Air, iPad Air 2,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чипсет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Apple A7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 выше</a:t>
            </a:r>
          </a:p>
          <a:p>
            <a:pPr marL="179388" indent="-18000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Android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для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v4.4.2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 выше, с ядром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Quad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или выше / 2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GB RAM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или выше</a:t>
            </a:r>
          </a:p>
          <a:p>
            <a:pPr marL="179388" indent="-180000">
              <a:lnSpc>
                <a:spcPts val="26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Совместимо с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EVC900 / EVC300 v00.10.12.xx (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версия)</a:t>
            </a:r>
          </a:p>
          <a:p>
            <a:pPr marL="179388" indent="-180000">
              <a:lnSpc>
                <a:spcPts val="26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Импорт файлов .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JPG, .PNG, .GIF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 .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BMP</a:t>
            </a:r>
          </a:p>
          <a:p>
            <a:pPr marL="179388" indent="-180000">
              <a:lnSpc>
                <a:spcPts val="26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Экспортировать .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PNG-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файлы</a:t>
            </a:r>
          </a:p>
          <a:p>
            <a:pPr marL="179388" indent="-180000">
              <a:lnSpc>
                <a:spcPts val="26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Можно подключить до 10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точек</a:t>
            </a:r>
            <a:endParaRPr lang="en-US" dirty="0" smtClean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7" name="Picture 2" descr="D:\下載\@EVC Series\@EVCX50\EVC350 application\350USP_5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800" y="1300598"/>
            <a:ext cx="3872199" cy="24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5"/>
          <p:cNvSpPr/>
          <p:nvPr/>
        </p:nvSpPr>
        <p:spPr>
          <a:xfrm>
            <a:off x="5114485" y="4024771"/>
            <a:ext cx="349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defRPr/>
            </a:pPr>
            <a:r>
              <a:rPr lang="ru-RU" altLang="zh-TW" b="1" dirty="0">
                <a:ea typeface="Arial Unicode MS" pitchFamily="34" charset="-128"/>
                <a:cs typeface="Arial Unicode MS" pitchFamily="34" charset="-128"/>
              </a:rPr>
              <a:t>Доступно для версии прошивки</a:t>
            </a:r>
            <a:r>
              <a:rPr lang="en-US" altLang="zh-TW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zh-TW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圖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028" y="3850465"/>
            <a:ext cx="632747" cy="6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3823" y="102659"/>
            <a:ext cx="8789986" cy="683764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024490"/>
                </a:solidFill>
              </a:rPr>
              <a:t>Встроенный сервер / регистратор SIP (многоточечные соединения EVC)</a:t>
            </a:r>
          </a:p>
        </p:txBody>
      </p:sp>
      <p:sp>
        <p:nvSpPr>
          <p:cNvPr id="3" name="圓角矩形 36"/>
          <p:cNvSpPr/>
          <p:nvPr/>
        </p:nvSpPr>
        <p:spPr>
          <a:xfrm rot="16200000">
            <a:off x="285644" y="913366"/>
            <a:ext cx="3775528" cy="3521644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Поддержка SIP-устройств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H.264 и H.263 + </a:t>
            </a:r>
            <a:r>
              <a:rPr lang="ru-RU" dirty="0" smtClean="0">
                <a:solidFill>
                  <a:prstClr val="black"/>
                </a:solidFill>
              </a:rPr>
              <a:t>видеокодеки</a:t>
            </a:r>
            <a:endParaRPr lang="ru-RU" dirty="0">
              <a:solidFill>
                <a:prstClr val="black"/>
              </a:solidFill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Разрешение до </a:t>
            </a:r>
            <a:r>
              <a:rPr lang="ru-RU" dirty="0" err="1">
                <a:solidFill>
                  <a:prstClr val="black"/>
                </a:solidFill>
              </a:rPr>
              <a:t>Full</a:t>
            </a:r>
            <a:r>
              <a:rPr lang="ru-RU" dirty="0">
                <a:solidFill>
                  <a:prstClr val="black"/>
                </a:solidFill>
              </a:rPr>
              <a:t> HD1080p 30 кадров в секунду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Поддержка обмена содержимым BFCP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圓角矩形 33"/>
          <p:cNvSpPr/>
          <p:nvPr/>
        </p:nvSpPr>
        <p:spPr>
          <a:xfrm rot="16200000">
            <a:off x="-989389" y="1828356"/>
            <a:ext cx="2443908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TextBox 38"/>
          <p:cNvSpPr txBox="1"/>
          <p:nvPr/>
        </p:nvSpPr>
        <p:spPr>
          <a:xfrm>
            <a:off x="52543" y="748237"/>
            <a:ext cx="430887" cy="2520280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SIP</a:t>
            </a:r>
            <a:r>
              <a:rPr kumimoji="1" lang="ru-RU" sz="1600" b="1" dirty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Сервер</a:t>
            </a:r>
            <a:r>
              <a:rPr kumimoji="1" lang="en-US" sz="1600" b="1" dirty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/</a:t>
            </a:r>
            <a:r>
              <a:rPr kumimoji="1" lang="ru-RU" sz="1600" b="1" dirty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Регистратор</a:t>
            </a:r>
            <a:endParaRPr kumimoji="1" lang="en-US" sz="1600" b="1" dirty="0">
              <a:solidFill>
                <a:prstClr val="white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6" name="圖片 9" descr="EVC900 (7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998" y="1029268"/>
            <a:ext cx="4382183" cy="28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0"/>
            <a:ext cx="8789986" cy="88353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Активация по </a:t>
            </a:r>
            <a:r>
              <a:rPr lang="ru-RU" sz="2300" i="1" dirty="0">
                <a:solidFill>
                  <a:srgbClr val="024490"/>
                </a:solidFill>
              </a:rPr>
              <a:t>голосу</a:t>
            </a:r>
          </a:p>
        </p:txBody>
      </p:sp>
      <p:sp>
        <p:nvSpPr>
          <p:cNvPr id="3" name="圓角矩形 5"/>
          <p:cNvSpPr/>
          <p:nvPr/>
        </p:nvSpPr>
        <p:spPr>
          <a:xfrm rot="16200000">
            <a:off x="484984" y="786431"/>
            <a:ext cx="3748035" cy="3782902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圓角矩形 6"/>
          <p:cNvSpPr/>
          <p:nvPr/>
        </p:nvSpPr>
        <p:spPr>
          <a:xfrm rot="16200000">
            <a:off x="-934424" y="1845799"/>
            <a:ext cx="2443908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6" name="TextBox 38"/>
          <p:cNvSpPr txBox="1"/>
          <p:nvPr/>
        </p:nvSpPr>
        <p:spPr>
          <a:xfrm>
            <a:off x="107508" y="803865"/>
            <a:ext cx="430887" cy="2520280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b="1" dirty="0" smtClean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Активация по голосу</a:t>
            </a:r>
            <a:endParaRPr kumimoji="1" lang="en-US" sz="1600" b="1" dirty="0">
              <a:solidFill>
                <a:prstClr val="white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8" name="內容版面配置區 3" descr="EVC900 Layout.pn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768" y="883533"/>
            <a:ext cx="3502105" cy="3588702"/>
          </a:xfrm>
        </p:spPr>
      </p:pic>
      <p:pic>
        <p:nvPicPr>
          <p:cNvPr id="9" name="Picture 2" descr="D:\下載\@EVC Series\@EVCX50\EVC950 application\950USP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04" y="479557"/>
            <a:ext cx="5672102" cy="3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0"/>
            <a:ext cx="8789986" cy="89354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Дополнения к программному обеспечению</a:t>
            </a:r>
          </a:p>
        </p:txBody>
      </p:sp>
      <p:graphicFrame>
        <p:nvGraphicFramePr>
          <p:cNvPr id="4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67833"/>
              </p:ext>
            </p:extLst>
          </p:nvPr>
        </p:nvGraphicFramePr>
        <p:xfrm>
          <a:off x="775704" y="803869"/>
          <a:ext cx="7624718" cy="405176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812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8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VCPlayer</a:t>
                      </a:r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WebTool</a:t>
                      </a:r>
                      <a:endParaRPr lang="zh-TW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281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ScreenShare</a:t>
                      </a:r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VCLink</a:t>
                      </a:r>
                      <a:endParaRPr lang="zh-TW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004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D:\下載\@EVC Series\Valued-added software application photo\VC_Extras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764" y="1133092"/>
            <a:ext cx="2719505" cy="1529721"/>
          </a:xfrm>
          <a:prstGeom prst="rect">
            <a:avLst/>
          </a:prstGeom>
          <a:noFill/>
        </p:spPr>
      </p:pic>
      <p:pic>
        <p:nvPicPr>
          <p:cNvPr id="6" name="Picture 4" descr="D:\下載\@EVC Series\Valued-added software application photo\VC_Extras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764" y="3148244"/>
            <a:ext cx="2172372" cy="1433804"/>
          </a:xfrm>
          <a:prstGeom prst="rect">
            <a:avLst/>
          </a:prstGeom>
          <a:noFill/>
        </p:spPr>
      </p:pic>
      <p:pic>
        <p:nvPicPr>
          <p:cNvPr id="7" name="Picture 5" descr="D:\下載\@EVC Series\Valued-added software application photo\VC_Extras_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635" y="3069886"/>
            <a:ext cx="2688288" cy="1512162"/>
          </a:xfrm>
          <a:prstGeom prst="rect">
            <a:avLst/>
          </a:prstGeom>
          <a:noFill/>
        </p:spPr>
      </p:pic>
      <p:pic>
        <p:nvPicPr>
          <p:cNvPr id="8" name="Picture 3" descr="D:\下載\@EVC Series\Valued-added software application photo\VC_Extras_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239" y="1300615"/>
            <a:ext cx="2421684" cy="136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6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66040"/>
            <a:ext cx="8789986" cy="80263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Живое </a:t>
            </a:r>
            <a:r>
              <a:rPr lang="ru-RU" sz="2300" i="1" dirty="0">
                <a:solidFill>
                  <a:srgbClr val="024490"/>
                </a:solidFill>
              </a:rPr>
              <a:t>видео в формате </a:t>
            </a:r>
            <a:r>
              <a:rPr lang="ru-RU" sz="2300" i="1" dirty="0" err="1">
                <a:solidFill>
                  <a:srgbClr val="024490"/>
                </a:solidFill>
              </a:rPr>
              <a:t>Full</a:t>
            </a:r>
            <a:r>
              <a:rPr lang="ru-RU" sz="2300" i="1" dirty="0">
                <a:solidFill>
                  <a:srgbClr val="024490"/>
                </a:solidFill>
              </a:rPr>
              <a:t> HD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0010" y="771046"/>
            <a:ext cx="46825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TW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Естественная </a:t>
            </a:r>
            <a:r>
              <a:rPr lang="ru-RU" altLang="zh-TW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HD-видеоконференция</a:t>
            </a:r>
          </a:p>
          <a:p>
            <a:pPr>
              <a:lnSpc>
                <a:spcPct val="150000"/>
              </a:lnSpc>
            </a:pPr>
            <a:r>
              <a:rPr lang="ru-RU" altLang="zh-TW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в </a:t>
            </a:r>
            <a:r>
              <a:rPr lang="ru-RU" altLang="zh-TW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формате HD1080p в реальном времени</a:t>
            </a:r>
          </a:p>
          <a:p>
            <a:pPr>
              <a:lnSpc>
                <a:spcPct val="150000"/>
              </a:lnSpc>
            </a:pPr>
            <a:r>
              <a:rPr lang="ru-RU" altLang="zh-TW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контентом в формате </a:t>
            </a:r>
            <a:r>
              <a:rPr lang="ru-RU" altLang="zh-TW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HD720p / </a:t>
            </a:r>
            <a:r>
              <a:rPr lang="ru-RU" altLang="zh-TW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ru-RU" altLang="zh-TW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HD1080p </a:t>
            </a:r>
            <a:endParaRPr lang="en-US" altLang="zh-TW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642492" y="1859112"/>
            <a:ext cx="3168352" cy="2078736"/>
            <a:chOff x="1115616" y="3356992"/>
            <a:chExt cx="3168352" cy="20787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15616" y="3356992"/>
              <a:ext cx="3168352" cy="2078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" descr="\\Cherry-Hsiao-P2\☆AVer\08-圖庫\07_Meeting\Fotolia_5212588_Subscription_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296" y="3493007"/>
              <a:ext cx="2889504" cy="1664185"/>
            </a:xfrm>
            <a:prstGeom prst="rect">
              <a:avLst/>
            </a:prstGeom>
            <a:noFill/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7880" y="1859112"/>
            <a:ext cx="3168352" cy="207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5"/>
          <p:cNvSpPr/>
          <p:nvPr/>
        </p:nvSpPr>
        <p:spPr>
          <a:xfrm>
            <a:off x="835200" y="3916985"/>
            <a:ext cx="2723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ru-RU" altLang="zh-TW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Видео разрешение</a:t>
            </a:r>
            <a:endParaRPr lang="en-US" altLang="zh-TW" b="1" dirty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FF6600"/>
              </a:buClr>
              <a:defRPr/>
            </a:pPr>
            <a:r>
              <a:rPr lang="en-US" altLang="zh-TW" b="1" dirty="0" smtClean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full HD1080p 30fps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3552" y="3937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FF6600"/>
              </a:buClr>
              <a:defRPr/>
            </a:pPr>
            <a:r>
              <a:rPr lang="ru-RU" altLang="zh-TW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Разрешение контента </a:t>
            </a:r>
          </a:p>
          <a:p>
            <a:pPr algn="ctr">
              <a:buClr>
                <a:srgbClr val="FF6600"/>
              </a:buClr>
              <a:defRPr/>
            </a:pPr>
            <a:r>
              <a:rPr lang="en-US" altLang="zh-TW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full </a:t>
            </a:r>
            <a:r>
              <a:rPr lang="en-US" altLang="zh-TW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HD1080p 30fps</a:t>
            </a:r>
          </a:p>
          <a:p>
            <a:pPr algn="ctr">
              <a:buClr>
                <a:srgbClr val="FF6600"/>
              </a:buClr>
              <a:defRPr/>
            </a:pPr>
            <a:r>
              <a:rPr lang="en-US" altLang="zh-TW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zh-TW" b="1" dirty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2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53340"/>
            <a:ext cx="8805862" cy="819833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Потенциал рынка</a:t>
            </a:r>
            <a:endParaRPr lang="ru-RU" sz="2300" i="1" dirty="0">
              <a:solidFill>
                <a:srgbClr val="024490"/>
              </a:solidFill>
            </a:endParaRPr>
          </a:p>
        </p:txBody>
      </p:sp>
      <p:pic>
        <p:nvPicPr>
          <p:cNvPr id="6" name="Picture 31" descr="VC Market Value_082012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5576" y="873173"/>
            <a:ext cx="8556345" cy="36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2747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Запись встреч </a:t>
            </a:r>
            <a:r>
              <a:rPr lang="ru-RU" sz="2300" i="1" dirty="0">
                <a:solidFill>
                  <a:srgbClr val="024490"/>
                </a:solidFill>
              </a:rPr>
              <a:t>и </a:t>
            </a:r>
            <a:r>
              <a:rPr lang="en-US" sz="2300" i="1" dirty="0" err="1">
                <a:solidFill>
                  <a:srgbClr val="024490"/>
                </a:solidFill>
              </a:rPr>
              <a:t>SnapShot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577" y="783771"/>
            <a:ext cx="7554912" cy="1376625"/>
          </a:xfrm>
        </p:spPr>
        <p:txBody>
          <a:bodyPr rtlCol="0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Исключительная функция записи одним касанием</a:t>
            </a:r>
          </a:p>
          <a:p>
            <a:pPr lvl="0">
              <a:spcBef>
                <a:spcPct val="0"/>
              </a:spcBef>
            </a:pPr>
            <a:r>
              <a:rPr lang="ru-RU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Записывайте видео, аудио и общий контент непосредственно на устройство USB, даже если вы в автономном режиме </a:t>
            </a:r>
          </a:p>
          <a:p>
            <a:pPr lvl="0">
              <a:spcBef>
                <a:spcPct val="0"/>
              </a:spcBef>
            </a:pPr>
            <a:r>
              <a:rPr lang="ru-RU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Воспроизведение записанных видеороликов с помощью бесплатного программного обеспечения </a:t>
            </a:r>
            <a:r>
              <a:rPr lang="ru-RU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AVer</a:t>
            </a:r>
            <a:r>
              <a:rPr lang="ru-RU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VCPlayer</a:t>
            </a:r>
            <a:r>
              <a:rPr lang="ru-RU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конвертирование видео в .</a:t>
            </a:r>
            <a:r>
              <a:rPr lang="ru-RU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mov</a:t>
            </a:r>
            <a:r>
              <a:rPr lang="ru-RU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.mp4 формат для воспроизведения в других </a:t>
            </a:r>
            <a:r>
              <a:rPr lang="ru-RU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медиаплеерах</a:t>
            </a:r>
            <a:endParaRPr lang="en-US" altLang="zh-TW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98577" y="2148569"/>
            <a:ext cx="7554912" cy="67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n-US" sz="3200" kern="1200">
                <a:solidFill>
                  <a:srgbClr val="000000"/>
                </a:solidFill>
                <a:latin typeface="Calibri"/>
                <a:ea typeface="新細明體"/>
              </a:defRPr>
            </a:lvl1pPr>
            <a:lvl2pPr marL="742950" lvl="1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n-US" sz="2800" kern="1200">
                <a:solidFill>
                  <a:srgbClr val="000000"/>
                </a:solidFill>
                <a:latin typeface="Calibri"/>
                <a:ea typeface="新細明體"/>
              </a:defRPr>
            </a:lvl2pPr>
            <a:lvl3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n-US" sz="2400" kern="1200">
                <a:solidFill>
                  <a:srgbClr val="000000"/>
                </a:solidFill>
                <a:latin typeface="Calibri"/>
                <a:ea typeface="新細明體"/>
              </a:defRPr>
            </a:lvl3pPr>
            <a:lvl4pPr marL="1600200" lvl="3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n-US" sz="2000" kern="1200">
                <a:solidFill>
                  <a:srgbClr val="000000"/>
                </a:solidFill>
                <a:latin typeface="Calibri"/>
                <a:ea typeface="新細明體"/>
              </a:defRPr>
            </a:lvl4pPr>
            <a:lvl5pPr marL="2057400" lvl="4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n-US" sz="2000" kern="1200">
                <a:solidFill>
                  <a:srgbClr val="000000"/>
                </a:solidFill>
                <a:latin typeface="Calibri"/>
                <a:ea typeface="新細明體"/>
              </a:defRPr>
            </a:lvl5pPr>
            <a:lvl6pPr marL="25146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n-US" sz="2000" kern="1200">
                <a:solidFill>
                  <a:srgbClr val="000000"/>
                </a:solidFill>
                <a:latin typeface="Calibri"/>
                <a:ea typeface="新細明體"/>
              </a:defRPr>
            </a:lvl6pPr>
            <a:lvl7pPr marL="2971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n-US" sz="2000" kern="1200">
                <a:solidFill>
                  <a:srgbClr val="000000"/>
                </a:solidFill>
                <a:latin typeface="Calibri"/>
                <a:ea typeface="新細明體"/>
              </a:defRPr>
            </a:lvl7pPr>
            <a:lvl8pPr marL="3429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n-US" sz="2000" kern="1200">
                <a:solidFill>
                  <a:srgbClr val="000000"/>
                </a:solidFill>
                <a:latin typeface="Calibri"/>
                <a:ea typeface="新細明體"/>
              </a:defRPr>
            </a:lvl8pPr>
            <a:lvl9pPr marL="3886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n-US" sz="2000" kern="1200">
                <a:solidFill>
                  <a:srgbClr val="000000"/>
                </a:solidFill>
                <a:latin typeface="Calibri"/>
                <a:ea typeface="新細明體"/>
              </a:defRPr>
            </a:lvl9pPr>
          </a:lstStyle>
          <a:p>
            <a:pPr marL="0" indent="0" eaLnBrk="1" hangingPunct="1">
              <a:spcBef>
                <a:spcPct val="0"/>
              </a:spcBef>
              <a:buSzTx/>
              <a:buNone/>
            </a:pPr>
            <a:r>
              <a:rPr kumimoji="1" lang="en-US" altLang="zh-TW" sz="1600" b="1" dirty="0" err="1" smtClean="0">
                <a:solidFill>
                  <a:srgbClr val="0070C0"/>
                </a:solidFill>
              </a:rPr>
              <a:t>SnapShot</a:t>
            </a:r>
            <a:r>
              <a:rPr kumimoji="1" lang="en-US" altLang="zh-TW" sz="1600" b="1" dirty="0" smtClean="0">
                <a:solidFill>
                  <a:srgbClr val="0070C0"/>
                </a:solidFill>
              </a:rPr>
              <a:t> function</a:t>
            </a:r>
            <a:endParaRPr kumimoji="1" lang="ru-RU" altLang="zh-TW" sz="16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ct val="0"/>
              </a:spcBef>
              <a:buSzTx/>
              <a:buNone/>
            </a:pPr>
            <a:r>
              <a:rPr kumimoji="1" lang="ru-RU" altLang="zh-TW" sz="1600" b="1" dirty="0" smtClean="0">
                <a:solidFill>
                  <a:schemeClr val="tx1"/>
                </a:solidFill>
              </a:rPr>
              <a:t>Захват  файлов </a:t>
            </a:r>
            <a:r>
              <a:rPr kumimoji="1" lang="ru-RU" altLang="zh-TW" sz="1600" b="1" dirty="0">
                <a:solidFill>
                  <a:schemeClr val="tx1"/>
                </a:solidFill>
              </a:rPr>
              <a:t>JPEG </a:t>
            </a:r>
            <a:r>
              <a:rPr kumimoji="1" lang="ru-RU" altLang="zh-TW" sz="1600" b="1" dirty="0" err="1" smtClean="0">
                <a:solidFill>
                  <a:schemeClr val="tx1"/>
                </a:solidFill>
              </a:rPr>
              <a:t>нарабочем</a:t>
            </a:r>
            <a:r>
              <a:rPr kumimoji="1" lang="ru-RU" altLang="zh-TW" sz="1600" b="1" dirty="0" smtClean="0">
                <a:solidFill>
                  <a:schemeClr val="tx1"/>
                </a:solidFill>
              </a:rPr>
              <a:t> столе </a:t>
            </a:r>
            <a:r>
              <a:rPr kumimoji="1" lang="ru-RU" altLang="zh-TW" sz="1600" b="1" dirty="0">
                <a:solidFill>
                  <a:schemeClr val="tx1"/>
                </a:solidFill>
              </a:rPr>
              <a:t>непосредственно на </a:t>
            </a:r>
            <a:r>
              <a:rPr kumimoji="1" lang="ru-RU" altLang="zh-TW" sz="1600" b="1" dirty="0" smtClean="0">
                <a:solidFill>
                  <a:schemeClr val="tx1"/>
                </a:solidFill>
              </a:rPr>
              <a:t>USB-устройстве</a:t>
            </a:r>
            <a:endParaRPr kumimoji="0" lang="en-US" altLang="zh-TW" sz="1600" b="1" dirty="0" smtClean="0">
              <a:solidFill>
                <a:schemeClr val="tx1"/>
              </a:solidFill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555" y="2723433"/>
            <a:ext cx="1632125" cy="2139969"/>
          </a:xfrm>
          <a:prstGeom prst="rect">
            <a:avLst/>
          </a:prstGeom>
        </p:spPr>
      </p:pic>
      <p:pic>
        <p:nvPicPr>
          <p:cNvPr id="6" name="Picture 2" descr="D:\下載\@EVC Series\Valued-added software application photo\VC_Extras_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8614" y="2719193"/>
            <a:ext cx="3305909" cy="21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789986" cy="719100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До 4 последовательных </a:t>
            </a:r>
            <a:r>
              <a:rPr lang="ru-RU" sz="2300" i="1" dirty="0">
                <a:solidFill>
                  <a:srgbClr val="024490"/>
                </a:solidFill>
              </a:rPr>
              <a:t>микрофонов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圓角矩形 36"/>
          <p:cNvSpPr/>
          <p:nvPr/>
        </p:nvSpPr>
        <p:spPr>
          <a:xfrm rot="16200000">
            <a:off x="1042668" y="218703"/>
            <a:ext cx="3526974" cy="4677202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>
            <a:solidFill>
              <a:srgbClr val="004E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圓角矩形 33"/>
          <p:cNvSpPr/>
          <p:nvPr/>
        </p:nvSpPr>
        <p:spPr>
          <a:xfrm rot="16200000">
            <a:off x="-756586" y="1657914"/>
            <a:ext cx="2088232" cy="360042"/>
          </a:xfrm>
          <a:prstGeom prst="roundRect">
            <a:avLst>
              <a:gd name="adj" fmla="val 16420"/>
            </a:avLst>
          </a:prstGeom>
          <a:solidFill>
            <a:srgbClr val="004EA2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TextBox 38"/>
          <p:cNvSpPr txBox="1"/>
          <p:nvPr/>
        </p:nvSpPr>
        <p:spPr>
          <a:xfrm>
            <a:off x="0" y="829823"/>
            <a:ext cx="615553" cy="2016224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400" b="1" dirty="0" smtClean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Подключение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400" b="1" dirty="0" smtClean="0">
                <a:solidFill>
                  <a:prstClr val="white"/>
                </a:solidFill>
                <a:latin typeface="Arial" charset="0"/>
                <a:ea typeface="新細明體" pitchFamily="18" charset="-120"/>
              </a:rPr>
              <a:t>микрофонов</a:t>
            </a:r>
            <a:endParaRPr kumimoji="1" lang="en-US" sz="1400" b="1" dirty="0">
              <a:solidFill>
                <a:prstClr val="white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551" y="1039493"/>
            <a:ext cx="47539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4 микрофонов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Охват зоны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диаметром 12 м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шлейфового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соединения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регулировка усиления (AGC)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Улучшенное шумоподавление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Акустическое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эхоподавление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(AEC)</a:t>
            </a:r>
          </a:p>
        </p:txBody>
      </p:sp>
      <p:pic>
        <p:nvPicPr>
          <p:cNvPr id="7" name="Picture 2" descr="D:\下載\@EVC Series\@EVCX50\EVC150 application\150PPT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94" y="1150742"/>
            <a:ext cx="4323623" cy="27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789986" cy="745050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24490"/>
                </a:solidFill>
              </a:rPr>
              <a:t>EVC </a:t>
            </a:r>
            <a:r>
              <a:rPr lang="ru-RU" sz="2300" i="1" dirty="0">
                <a:solidFill>
                  <a:srgbClr val="024490"/>
                </a:solidFill>
              </a:rPr>
              <a:t>Микрофон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767112"/>
            <a:ext cx="8626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и передача </a:t>
            </a:r>
            <a:r>
              <a:rPr lang="ru-RU" dirty="0" smtClean="0"/>
              <a:t>звука.</a:t>
            </a:r>
            <a:endParaRPr lang="ru-RU" dirty="0"/>
          </a:p>
          <a:p>
            <a:r>
              <a:rPr lang="ru-RU" dirty="0"/>
              <a:t>3 отдельных приемника, входящих в состав всего нового набора микрофонов серии EVC, обеспечивают максимальное качество звука, разделяя 3 </a:t>
            </a:r>
            <a:r>
              <a:rPr lang="ru-RU" dirty="0" err="1"/>
              <a:t>аудиопотока</a:t>
            </a:r>
            <a:r>
              <a:rPr lang="ru-RU" dirty="0"/>
              <a:t> по частоте, чтобы идентифицировать и подчеркивать основной источник звука, а также уменьшать нежелательный шум, прежде чем объединить все в один поток.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" b="99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22" y="2803151"/>
            <a:ext cx="1544789" cy="13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0" descr="圖片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735" y="2079478"/>
            <a:ext cx="2730782" cy="2438199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flipH="1">
            <a:off x="2353638" y="2277841"/>
            <a:ext cx="851785" cy="2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200" b="1" dirty="0" smtClean="0">
                <a:solidFill>
                  <a:srgbClr val="FF0000"/>
                </a:solidFill>
                <a:latin typeface="+mn-lt"/>
              </a:rPr>
              <a:t>MIC 1</a:t>
            </a:r>
            <a:endParaRPr lang="en-US" altLang="zh-TW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flipH="1">
            <a:off x="1534442" y="3713073"/>
            <a:ext cx="959361" cy="2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200" b="1" dirty="0" smtClean="0">
                <a:solidFill>
                  <a:srgbClr val="00B050"/>
                </a:solidFill>
                <a:latin typeface="+mn-lt"/>
              </a:rPr>
              <a:t>MIC 2</a:t>
            </a:r>
            <a:endParaRPr lang="en-US" altLang="zh-TW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3066974" y="3713712"/>
            <a:ext cx="959361" cy="2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200" b="1" dirty="0" smtClean="0">
                <a:solidFill>
                  <a:schemeClr val="accent6"/>
                </a:solidFill>
                <a:latin typeface="+mn-lt"/>
              </a:rPr>
              <a:t>MIC 3</a:t>
            </a:r>
            <a:endParaRPr lang="en-US" altLang="zh-TW" sz="12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9" name="圖片 53" descr="ech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655" y="2887607"/>
            <a:ext cx="731763" cy="1037632"/>
          </a:xfrm>
          <a:prstGeom prst="rect">
            <a:avLst/>
          </a:prstGeom>
        </p:spPr>
      </p:pic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4207223" y="2602912"/>
            <a:ext cx="1667485" cy="1935284"/>
          </a:xfrm>
          <a:prstGeom prst="chevron">
            <a:avLst>
              <a:gd name="adj" fmla="val 17842"/>
            </a:avLst>
          </a:prstGeom>
          <a:solidFill>
            <a:srgbClr val="003399"/>
          </a:solidFill>
          <a:ln w="381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5583219" y="2622697"/>
            <a:ext cx="1616733" cy="1894980"/>
          </a:xfrm>
          <a:prstGeom prst="chevron">
            <a:avLst>
              <a:gd name="adj" fmla="val 1700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4254974" y="2242815"/>
            <a:ext cx="1324958" cy="370088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zh-TW" b="1" dirty="0" smtClean="0">
                <a:solidFill>
                  <a:schemeClr val="bg1"/>
                </a:solidFill>
                <a:latin typeface="+mj-lt"/>
              </a:rPr>
              <a:t>Процесс</a:t>
            </a:r>
            <a:endParaRPr lang="en-US" altLang="zh-TW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5629638" y="2242815"/>
            <a:ext cx="1324958" cy="37008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zh-TW" b="1" dirty="0" smtClean="0">
                <a:solidFill>
                  <a:schemeClr val="bg1"/>
                </a:solidFill>
                <a:latin typeface="+mj-lt"/>
              </a:rPr>
              <a:t>Сбор</a:t>
            </a:r>
            <a:endParaRPr lang="en-US" altLang="zh-TW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6887182" y="2622697"/>
            <a:ext cx="2058380" cy="1874461"/>
          </a:xfrm>
          <a:prstGeom prst="chevron">
            <a:avLst>
              <a:gd name="adj" fmla="val 17842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6954596" y="2252609"/>
            <a:ext cx="1639927" cy="37008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zh-TW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Комбинирование</a:t>
            </a:r>
            <a:endParaRPr lang="en-US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8" name="文字方塊 49"/>
          <p:cNvSpPr txBox="1"/>
          <p:nvPr/>
        </p:nvSpPr>
        <p:spPr>
          <a:xfrm>
            <a:off x="4310049" y="2957864"/>
            <a:ext cx="14958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1400" b="1" dirty="0" err="1" smtClean="0">
                <a:solidFill>
                  <a:schemeClr val="bg1"/>
                </a:solidFill>
                <a:latin typeface="+mj-lt"/>
              </a:rPr>
              <a:t>Эхоподавление</a:t>
            </a:r>
            <a:endParaRPr lang="en-US" altLang="zh-TW" sz="1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+mj-lt"/>
              </a:rPr>
              <a:t>MIC 1</a:t>
            </a:r>
          </a:p>
          <a:p>
            <a:pPr algn="ctr"/>
            <a:r>
              <a:rPr lang="en-US" altLang="zh-TW" b="1" dirty="0" smtClean="0">
                <a:solidFill>
                  <a:srgbClr val="00B050"/>
                </a:solidFill>
                <a:latin typeface="+mj-lt"/>
              </a:rPr>
              <a:t>MIC 2</a:t>
            </a:r>
          </a:p>
          <a:p>
            <a:pPr algn="ctr"/>
            <a:r>
              <a:rPr lang="en-US" altLang="zh-TW" b="1" dirty="0" smtClean="0">
                <a:solidFill>
                  <a:schemeClr val="accent6"/>
                </a:solidFill>
                <a:latin typeface="+mj-lt"/>
              </a:rPr>
              <a:t>MIC 3</a:t>
            </a:r>
          </a:p>
        </p:txBody>
      </p:sp>
      <p:sp>
        <p:nvSpPr>
          <p:cNvPr id="19" name="文字方塊 51"/>
          <p:cNvSpPr txBox="1"/>
          <p:nvPr/>
        </p:nvSpPr>
        <p:spPr>
          <a:xfrm>
            <a:off x="5668011" y="3278908"/>
            <a:ext cx="16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zh-TW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Сортировка</a:t>
            </a:r>
          </a:p>
          <a:p>
            <a:pPr lvl="0" algn="ctr"/>
            <a:r>
              <a:rPr lang="ru-RU" altLang="zh-TW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 частоте</a:t>
            </a:r>
            <a:endParaRPr lang="en-US" altLang="zh-TW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文字方塊 54"/>
          <p:cNvSpPr txBox="1"/>
          <p:nvPr/>
        </p:nvSpPr>
        <p:spPr>
          <a:xfrm>
            <a:off x="7092715" y="3142942"/>
            <a:ext cx="176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b="1" dirty="0" smtClean="0">
                <a:solidFill>
                  <a:schemeClr val="bg1"/>
                </a:solidFill>
                <a:latin typeface="+mj-lt"/>
              </a:rPr>
              <a:t>Один поток для передачи</a:t>
            </a:r>
            <a:endParaRPr lang="en-US" altLang="zh-TW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5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73197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24490"/>
                </a:solidFill>
              </a:rPr>
              <a:t>EVC </a:t>
            </a:r>
            <a:r>
              <a:rPr lang="ru-RU" sz="2300" i="1" dirty="0">
                <a:solidFill>
                  <a:srgbClr val="024490"/>
                </a:solidFill>
              </a:rPr>
              <a:t>Микрофон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88" y="738655"/>
            <a:ext cx="8945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Улучшенная обработка звука</a:t>
            </a:r>
          </a:p>
          <a:p>
            <a:r>
              <a:rPr lang="ru-RU" dirty="0"/>
              <a:t>Обратная связь и «двойной разговор» от динамика сводятся к минимуму благодаря уникальному инструменту для подавления акустического эха от </a:t>
            </a:r>
            <a:r>
              <a:rPr lang="ru-RU" dirty="0" err="1"/>
              <a:t>AVer</a:t>
            </a:r>
            <a:r>
              <a:rPr lang="ru-RU" dirty="0"/>
              <a:t> (AEC).</a:t>
            </a:r>
          </a:p>
          <a:p>
            <a:r>
              <a:rPr lang="ru-RU" dirty="0"/>
              <a:t>Шумы окружающего шума подавляются посредством механизма подавления шума </a:t>
            </a:r>
            <a:r>
              <a:rPr lang="ru-RU" dirty="0" err="1"/>
              <a:t>AVer</a:t>
            </a:r>
            <a:r>
              <a:rPr lang="ru-RU" dirty="0"/>
              <a:t>.</a:t>
            </a:r>
          </a:p>
          <a:p>
            <a:r>
              <a:rPr lang="ru-RU" dirty="0"/>
              <a:t>Автоматическая регулировка усиления (AGC) улучшает чрезмерно громкий / тихий звук.</a:t>
            </a:r>
          </a:p>
        </p:txBody>
      </p:sp>
      <p:sp>
        <p:nvSpPr>
          <p:cNvPr id="4" name="矩形 3"/>
          <p:cNvSpPr/>
          <p:nvPr/>
        </p:nvSpPr>
        <p:spPr>
          <a:xfrm>
            <a:off x="1868994" y="2473308"/>
            <a:ext cx="5100386" cy="237626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34"/>
          <p:cNvSpPr/>
          <p:nvPr/>
        </p:nvSpPr>
        <p:spPr>
          <a:xfrm>
            <a:off x="6633442" y="2883236"/>
            <a:ext cx="108564" cy="1489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1"/>
          <p:cNvSpPr/>
          <p:nvPr/>
        </p:nvSpPr>
        <p:spPr>
          <a:xfrm>
            <a:off x="2787499" y="3080963"/>
            <a:ext cx="2972757" cy="1105121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noFill/>
          </a:ln>
          <a:effectLst>
            <a:outerShdw blurRad="149987" dist="203200" dir="8400000" sx="96000" sy="96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Group 1"/>
          <p:cNvGrpSpPr/>
          <p:nvPr/>
        </p:nvGrpSpPr>
        <p:grpSpPr>
          <a:xfrm>
            <a:off x="5883846" y="4099309"/>
            <a:ext cx="717037" cy="402517"/>
            <a:chOff x="5675731" y="5442440"/>
            <a:chExt cx="872373" cy="528955"/>
          </a:xfrm>
        </p:grpSpPr>
        <p:grpSp>
          <p:nvGrpSpPr>
            <p:cNvPr id="8" name="群組 50"/>
            <p:cNvGrpSpPr/>
            <p:nvPr/>
          </p:nvGrpSpPr>
          <p:grpSpPr>
            <a:xfrm>
              <a:off x="5675731" y="5442440"/>
              <a:ext cx="353841" cy="353842"/>
              <a:chOff x="5580112" y="4509120"/>
              <a:chExt cx="513606" cy="513606"/>
            </a:xfrm>
          </p:grpSpPr>
          <p:sp>
            <p:nvSpPr>
              <p:cNvPr id="10" name="橢圓 52"/>
              <p:cNvSpPr/>
              <p:nvPr/>
            </p:nvSpPr>
            <p:spPr>
              <a:xfrm>
                <a:off x="5580112" y="4509120"/>
                <a:ext cx="513606" cy="5136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" name="直線接點 55"/>
              <p:cNvCxnSpPr>
                <a:stCxn id="10" idx="1"/>
                <a:endCxn id="10" idx="5"/>
              </p:cNvCxnSpPr>
              <p:nvPr/>
            </p:nvCxnSpPr>
            <p:spPr>
              <a:xfrm>
                <a:off x="5655328" y="4584336"/>
                <a:ext cx="363174" cy="3631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圖片 56" descr="echo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5652120" y="4509120"/>
                <a:ext cx="355472" cy="504056"/>
              </a:xfrm>
              <a:prstGeom prst="rect">
                <a:avLst/>
              </a:prstGeom>
            </p:spPr>
          </p:pic>
        </p:grpSp>
        <p:pic>
          <p:nvPicPr>
            <p:cNvPr id="9" name="Picture 4" descr="C:\Users\V001000\AppData\Local\Microsoft\Windows\Temporary Internet Files\Content.IE5\GQMFI4WS\MC900330137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467339"/>
              <a:ext cx="463936" cy="504056"/>
            </a:xfrm>
            <a:prstGeom prst="rect">
              <a:avLst/>
            </a:prstGeom>
            <a:noFill/>
          </p:spPr>
        </p:pic>
      </p:grpSp>
      <p:grpSp>
        <p:nvGrpSpPr>
          <p:cNvPr id="13" name="群組 49"/>
          <p:cNvGrpSpPr/>
          <p:nvPr/>
        </p:nvGrpSpPr>
        <p:grpSpPr>
          <a:xfrm>
            <a:off x="5958024" y="3336054"/>
            <a:ext cx="510808" cy="297470"/>
            <a:chOff x="5580112" y="4509120"/>
            <a:chExt cx="863972" cy="513606"/>
          </a:xfrm>
        </p:grpSpPr>
        <p:pic>
          <p:nvPicPr>
            <p:cNvPr id="14" name="Picture 1" descr="F:\VC Products\EVC Series\EVC130 Series Sales Kit\Speaker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43419" y="4509120"/>
              <a:ext cx="300665" cy="504056"/>
            </a:xfrm>
            <a:prstGeom prst="rect">
              <a:avLst/>
            </a:prstGeom>
            <a:noFill/>
          </p:spPr>
        </p:pic>
        <p:sp>
          <p:nvSpPr>
            <p:cNvPr id="15" name="橢圓 35"/>
            <p:cNvSpPr/>
            <p:nvPr/>
          </p:nvSpPr>
          <p:spPr>
            <a:xfrm>
              <a:off x="5580112" y="4509120"/>
              <a:ext cx="513606" cy="5136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接點 37"/>
            <p:cNvCxnSpPr>
              <a:stCxn id="15" idx="1"/>
              <a:endCxn id="15" idx="5"/>
            </p:cNvCxnSpPr>
            <p:nvPr/>
          </p:nvCxnSpPr>
          <p:spPr>
            <a:xfrm>
              <a:off x="5655328" y="4584336"/>
              <a:ext cx="363174" cy="3631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圖片 34" descr="ech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652120" y="4509120"/>
              <a:ext cx="355472" cy="504056"/>
            </a:xfrm>
            <a:prstGeom prst="rect">
              <a:avLst/>
            </a:prstGeom>
          </p:spPr>
        </p:pic>
      </p:grpSp>
      <p:pic>
        <p:nvPicPr>
          <p:cNvPr id="18" name="圖片 33" descr="ech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3274139"/>
            <a:ext cx="499091" cy="707707"/>
          </a:xfrm>
          <a:prstGeom prst="rect">
            <a:avLst/>
          </a:prstGeom>
        </p:spPr>
      </p:pic>
      <p:pic>
        <p:nvPicPr>
          <p:cNvPr id="19" name="Picture 41" descr="EVC100_mic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827" y="3427268"/>
            <a:ext cx="459596" cy="412511"/>
          </a:xfrm>
          <a:prstGeom prst="rect">
            <a:avLst/>
          </a:prstGeom>
        </p:spPr>
      </p:pic>
      <p:sp>
        <p:nvSpPr>
          <p:cNvPr id="20" name="圓角矩形 52"/>
          <p:cNvSpPr/>
          <p:nvPr/>
        </p:nvSpPr>
        <p:spPr>
          <a:xfrm>
            <a:off x="5273047" y="4284868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21" name="Picture 3" descr="F:\VC Products\EVC Series\EVC130 Series Sales Kit\person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045" y="3043643"/>
            <a:ext cx="401454" cy="460992"/>
          </a:xfrm>
          <a:prstGeom prst="rect">
            <a:avLst/>
          </a:prstGeom>
          <a:noFill/>
        </p:spPr>
      </p:pic>
      <p:sp>
        <p:nvSpPr>
          <p:cNvPr id="22" name="圓角矩形 52"/>
          <p:cNvSpPr/>
          <p:nvPr/>
        </p:nvSpPr>
        <p:spPr>
          <a:xfrm>
            <a:off x="4533598" y="4280466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3" name="圓角矩形 52"/>
          <p:cNvSpPr/>
          <p:nvPr/>
        </p:nvSpPr>
        <p:spPr>
          <a:xfrm>
            <a:off x="3740278" y="4273071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4" name="圓角矩形 52"/>
          <p:cNvSpPr/>
          <p:nvPr/>
        </p:nvSpPr>
        <p:spPr>
          <a:xfrm>
            <a:off x="2972689" y="4262162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5" name="圓角矩形 52"/>
          <p:cNvSpPr/>
          <p:nvPr/>
        </p:nvSpPr>
        <p:spPr>
          <a:xfrm>
            <a:off x="5273047" y="2755648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6" name="圓角矩形 52"/>
          <p:cNvSpPr/>
          <p:nvPr/>
        </p:nvSpPr>
        <p:spPr>
          <a:xfrm>
            <a:off x="4525294" y="2751380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7" name="圓角矩形 52"/>
          <p:cNvSpPr/>
          <p:nvPr/>
        </p:nvSpPr>
        <p:spPr>
          <a:xfrm>
            <a:off x="3740278" y="2735459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8" name="圓角矩形 52"/>
          <p:cNvSpPr/>
          <p:nvPr/>
        </p:nvSpPr>
        <p:spPr>
          <a:xfrm>
            <a:off x="3041630" y="2751379"/>
            <a:ext cx="335640" cy="230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9" name="圓角矩形 55"/>
          <p:cNvSpPr/>
          <p:nvPr/>
        </p:nvSpPr>
        <p:spPr>
          <a:xfrm rot="5400000">
            <a:off x="2385272" y="3731738"/>
            <a:ext cx="356676" cy="21608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0" name="Rectangle 30"/>
          <p:cNvSpPr/>
          <p:nvPr/>
        </p:nvSpPr>
        <p:spPr>
          <a:xfrm>
            <a:off x="7019779" y="3242602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+mj-lt"/>
              </a:rPr>
              <a:t>Эхоподавление</a:t>
            </a:r>
            <a:endParaRPr lang="en-US" b="1" dirty="0" smtClean="0">
              <a:latin typeface="+mj-lt"/>
            </a:endParaRPr>
          </a:p>
        </p:txBody>
      </p:sp>
      <p:sp>
        <p:nvSpPr>
          <p:cNvPr id="31" name="Rectangle 29"/>
          <p:cNvSpPr/>
          <p:nvPr/>
        </p:nvSpPr>
        <p:spPr>
          <a:xfrm>
            <a:off x="6969380" y="4095553"/>
            <a:ext cx="2185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Шумоподавление</a:t>
            </a:r>
            <a:endParaRPr lang="en-US" b="1" dirty="0">
              <a:latin typeface="+mj-lt"/>
            </a:endParaRPr>
          </a:p>
        </p:txBody>
      </p:sp>
      <p:pic>
        <p:nvPicPr>
          <p:cNvPr id="32" name="圖片 48" descr="ech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3836">
            <a:off x="2694324" y="2969877"/>
            <a:ext cx="290182" cy="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696997"/>
          </a:xfrm>
        </p:spPr>
        <p:txBody>
          <a:bodyPr>
            <a:normAutofit/>
          </a:bodyPr>
          <a:lstStyle/>
          <a:p>
            <a:r>
              <a:rPr lang="ru-RU" sz="2300" i="1" dirty="0" err="1">
                <a:solidFill>
                  <a:srgbClr val="024490"/>
                </a:solidFill>
              </a:rPr>
              <a:t>Шлейфовое</a:t>
            </a:r>
            <a:r>
              <a:rPr lang="ru-RU" sz="2300" i="1" dirty="0">
                <a:solidFill>
                  <a:srgbClr val="024490"/>
                </a:solidFill>
              </a:rPr>
              <a:t> соединение 4-х микрофонов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739818"/>
            <a:ext cx="89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Расширенное </a:t>
            </a:r>
            <a:r>
              <a:rPr lang="ru-RU" dirty="0" err="1"/>
              <a:t>аудиопокрытие</a:t>
            </a:r>
            <a:r>
              <a:rPr lang="ru-RU" dirty="0"/>
              <a:t> через </a:t>
            </a:r>
            <a:r>
              <a:rPr lang="ru-RU" dirty="0" smtClean="0"/>
              <a:t>последовательную </a:t>
            </a:r>
            <a:r>
              <a:rPr lang="ru-RU" dirty="0"/>
              <a:t>цепочку</a:t>
            </a:r>
          </a:p>
          <a:p>
            <a:r>
              <a:rPr lang="ru-RU" dirty="0"/>
              <a:t>При использовании EVC </a:t>
            </a:r>
            <a:r>
              <a:rPr lang="ru-RU" dirty="0" err="1"/>
              <a:t>Series</a:t>
            </a:r>
            <a:r>
              <a:rPr lang="ru-RU" dirty="0"/>
              <a:t> в особо большом конференц-зале или аудитории вы подключаете до 4 микрофонов EVC в одну </a:t>
            </a:r>
            <a:r>
              <a:rPr lang="ru-RU" dirty="0" smtClean="0"/>
              <a:t>цепочку, </a:t>
            </a:r>
            <a:r>
              <a:rPr lang="ru-RU" dirty="0"/>
              <a:t>используя MIC в качестве микшера, что значительно расширяет зону покрытия.</a:t>
            </a:r>
          </a:p>
        </p:txBody>
      </p:sp>
      <p:pic>
        <p:nvPicPr>
          <p:cNvPr id="4" name="圖片 19" descr="橫式拷貝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6" y="1845983"/>
            <a:ext cx="3824104" cy="2640323"/>
          </a:xfrm>
          <a:prstGeom prst="rect">
            <a:avLst/>
          </a:prstGeom>
        </p:spPr>
      </p:pic>
      <p:grpSp>
        <p:nvGrpSpPr>
          <p:cNvPr id="5" name="Group 16"/>
          <p:cNvGrpSpPr/>
          <p:nvPr/>
        </p:nvGrpSpPr>
        <p:grpSpPr>
          <a:xfrm>
            <a:off x="4550569" y="2167972"/>
            <a:ext cx="3482143" cy="2107270"/>
            <a:chOff x="371848" y="3212976"/>
            <a:chExt cx="3743325" cy="23050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48" y="3212976"/>
              <a:ext cx="3743325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EVC100_mic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388348" y="4236389"/>
              <a:ext cx="298693" cy="268092"/>
            </a:xfrm>
            <a:prstGeom prst="rect">
              <a:avLst/>
            </a:prstGeom>
          </p:spPr>
        </p:pic>
      </p:grpSp>
      <p:sp>
        <p:nvSpPr>
          <p:cNvPr id="11" name="矩形 5"/>
          <p:cNvSpPr/>
          <p:nvPr/>
        </p:nvSpPr>
        <p:spPr>
          <a:xfrm>
            <a:off x="4550569" y="4431323"/>
            <a:ext cx="2723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FF6600"/>
              </a:buClr>
              <a:defRPr/>
            </a:pPr>
            <a:r>
              <a:rPr lang="ru-RU" altLang="zh-TW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Один круговой микрофон</a:t>
            </a:r>
            <a:endParaRPr lang="en-US" altLang="zh-TW" b="1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矩形 5"/>
          <p:cNvSpPr/>
          <p:nvPr/>
        </p:nvSpPr>
        <p:spPr>
          <a:xfrm>
            <a:off x="1568231" y="4431323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FF6600"/>
              </a:buClr>
              <a:defRPr/>
            </a:pPr>
            <a:r>
              <a:rPr lang="ru-RU" altLang="zh-TW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4 микрофона в цепочке</a:t>
            </a:r>
            <a:endParaRPr lang="en-US" altLang="zh-TW" b="1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8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75260"/>
            <a:ext cx="8789986" cy="58863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Интуитивный </a:t>
            </a:r>
            <a:r>
              <a:rPr lang="ru-RU" sz="2300" i="1" dirty="0">
                <a:solidFill>
                  <a:srgbClr val="024490"/>
                </a:solidFill>
              </a:rPr>
              <a:t>интерфейс и аппаратный дизайн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60" y="861413"/>
            <a:ext cx="8902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Интуитивный пользовательский интерфейс и компактный дизайн </a:t>
            </a:r>
          </a:p>
          <a:p>
            <a:r>
              <a:rPr lang="ru-RU" dirty="0"/>
              <a:t>Используйте мастер установки серии EVC </a:t>
            </a:r>
            <a:r>
              <a:rPr lang="ru-RU" dirty="0" err="1"/>
              <a:t>Series</a:t>
            </a:r>
            <a:r>
              <a:rPr lang="ru-RU" dirty="0"/>
              <a:t>, чтобы легко и быстро выполнить настройку сети и системы.</a:t>
            </a:r>
          </a:p>
          <a:p>
            <a:r>
              <a:rPr lang="ru-RU" dirty="0"/>
              <a:t>Благодаря легкому интуитивно понятному пользовательскому интерфейсу можно легко управлять серией EVC.</a:t>
            </a:r>
          </a:p>
          <a:p>
            <a:r>
              <a:rPr lang="ru-RU" dirty="0"/>
              <a:t>Наслаждайтесь гибким развертыванием благодаря компактной и легкой конструкции.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02" y="2615739"/>
            <a:ext cx="3361173" cy="18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8"/>
          <p:cNvGrpSpPr/>
          <p:nvPr/>
        </p:nvGrpSpPr>
        <p:grpSpPr>
          <a:xfrm>
            <a:off x="4550569" y="2615739"/>
            <a:ext cx="3424380" cy="1926214"/>
            <a:chOff x="4283968" y="4455114"/>
            <a:chExt cx="3424380" cy="1926214"/>
          </a:xfrm>
        </p:grpSpPr>
        <p:grpSp>
          <p:nvGrpSpPr>
            <p:cNvPr id="7" name="Group 24"/>
            <p:cNvGrpSpPr/>
            <p:nvPr/>
          </p:nvGrpSpPr>
          <p:grpSpPr>
            <a:xfrm>
              <a:off x="4283968" y="4455114"/>
              <a:ext cx="3424380" cy="1926214"/>
              <a:chOff x="4355976" y="3959948"/>
              <a:chExt cx="3797424" cy="2136051"/>
            </a:xfrm>
          </p:grpSpPr>
          <p:pic>
            <p:nvPicPr>
              <p:cNvPr id="9" name="Picture 29" descr="OSD_Home Page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3959948"/>
                <a:ext cx="3797424" cy="2136051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3984" y="4032504"/>
                <a:ext cx="3621024" cy="19553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Picture 33" descr="EVC UI.jpg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350" y="4505627"/>
              <a:ext cx="3265309" cy="1792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4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41753"/>
            <a:ext cx="8789986" cy="811952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Двойной дисплей и двойной поток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6" y="7600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двух дисплеев и двух потоков</a:t>
            </a:r>
            <a:endParaRPr lang="ru-RU" sz="2300" b="1" i="1" dirty="0">
              <a:solidFill>
                <a:srgbClr val="024490"/>
              </a:solidFill>
            </a:endParaRPr>
          </a:p>
          <a:p>
            <a:r>
              <a:rPr lang="ru-RU" dirty="0"/>
              <a:t>Одновременная передача видео и контента пользователям с компьютера, визуализатора (документ-камеры) и т. Д.</a:t>
            </a:r>
          </a:p>
          <a:p>
            <a:r>
              <a:rPr lang="ru-RU" dirty="0"/>
              <a:t>Стандартная поддержка двух дисплеев через HDMI и VGA выходы.</a:t>
            </a:r>
          </a:p>
        </p:txBody>
      </p:sp>
      <p:grpSp>
        <p:nvGrpSpPr>
          <p:cNvPr id="5" name="Group 24"/>
          <p:cNvGrpSpPr/>
          <p:nvPr/>
        </p:nvGrpSpPr>
        <p:grpSpPr>
          <a:xfrm>
            <a:off x="1626720" y="1960420"/>
            <a:ext cx="2232248" cy="1656184"/>
            <a:chOff x="1850206" y="3068960"/>
            <a:chExt cx="2217738" cy="1665288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850206" y="3068960"/>
              <a:ext cx="2217738" cy="1665288"/>
              <a:chOff x="1331640" y="3140968"/>
              <a:chExt cx="4625975" cy="3470275"/>
            </a:xfrm>
          </p:grpSpPr>
          <p:pic>
            <p:nvPicPr>
              <p:cNvPr id="8" name="Picture 4" descr="D:\01 Marketing\98 Pictures\090603\Fotolia_3400671_Subscription_L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3140968"/>
                <a:ext cx="4625975" cy="3470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圖片 25" descr="images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035" y="3908464"/>
                <a:ext cx="1299539" cy="1197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3" descr="ie log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4290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圖片 20" descr="EVC300_EVC900_kit(1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542" y="3101770"/>
            <a:ext cx="2858126" cy="2041730"/>
          </a:xfrm>
          <a:prstGeom prst="rect">
            <a:avLst/>
          </a:prstGeom>
        </p:spPr>
      </p:pic>
      <p:cxnSp>
        <p:nvCxnSpPr>
          <p:cNvPr id="11" name="Straight Arrow Connector 33"/>
          <p:cNvCxnSpPr/>
          <p:nvPr/>
        </p:nvCxnSpPr>
        <p:spPr>
          <a:xfrm>
            <a:off x="2868505" y="3532729"/>
            <a:ext cx="864096" cy="50405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30" descr="F15-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72" y="1937671"/>
            <a:ext cx="1008112" cy="2243262"/>
          </a:xfrm>
          <a:prstGeom prst="rect">
            <a:avLst/>
          </a:prstGeom>
        </p:spPr>
      </p:pic>
      <p:pic>
        <p:nvPicPr>
          <p:cNvPr id="13" name="Picture 18" descr="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34" y="3554111"/>
            <a:ext cx="896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36"/>
          <p:cNvCxnSpPr/>
          <p:nvPr/>
        </p:nvCxnSpPr>
        <p:spPr>
          <a:xfrm>
            <a:off x="1507396" y="4263893"/>
            <a:ext cx="1296144" cy="720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Group 22"/>
          <p:cNvGrpSpPr/>
          <p:nvPr/>
        </p:nvGrpSpPr>
        <p:grpSpPr>
          <a:xfrm>
            <a:off x="6010150" y="2121397"/>
            <a:ext cx="2935412" cy="1440160"/>
            <a:chOff x="6156325" y="3200400"/>
            <a:chExt cx="2719388" cy="1271587"/>
          </a:xfrm>
        </p:grpSpPr>
        <p:pic>
          <p:nvPicPr>
            <p:cNvPr id="16" name="Picture 21" descr="TV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3200400"/>
              <a:ext cx="2719388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" descr="\\Cherry-Hsiao-P2\☆AVer\08-圖庫\07_Meeting\Fotolia_5212588_Subscription_L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776" y="3337560"/>
              <a:ext cx="1658863" cy="932688"/>
            </a:xfrm>
            <a:prstGeom prst="rect">
              <a:avLst/>
            </a:prstGeom>
            <a:noFill/>
          </p:spPr>
        </p:pic>
      </p:grpSp>
      <p:cxnSp>
        <p:nvCxnSpPr>
          <p:cNvPr id="18" name="Straight Arrow Connector 35"/>
          <p:cNvCxnSpPr/>
          <p:nvPr/>
        </p:nvCxnSpPr>
        <p:spPr>
          <a:xfrm flipV="1">
            <a:off x="6010150" y="3662646"/>
            <a:ext cx="712332" cy="5760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53340"/>
            <a:ext cx="8789986" cy="82295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Передовые сетевые технологии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5923"/>
            <a:ext cx="87462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HELPeR</a:t>
            </a: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 ™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Механизм </a:t>
            </a:r>
            <a:r>
              <a:rPr lang="ru-RU" altLang="zh-TW" sz="1600" dirty="0" err="1">
                <a:solidFill>
                  <a:srgbClr val="000000"/>
                </a:solidFill>
                <a:cs typeface="Arial" panose="020B0604020202020204" pitchFamily="34" charset="0"/>
              </a:rPr>
              <a:t>AVer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 для восстановления потерянных пакетов </a:t>
            </a: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High</a:t>
            </a: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Performance</a:t>
            </a: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или </a:t>
            </a: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HELPeR</a:t>
            </a: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 ™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 обеспечивает плавное воспроизведение аудио и видео: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Калибровка скорости передачи данных 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для компенсации недостаточной пропускной способности или чрезмерно динамических сетевых условий.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Настройка разрешения вызова 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для предоставления пользователям максимально возможного опыта проведения конференций в любой момент времени.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Запрос фреймов будет отправляться повторно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, когда происходит серьезная потеря пакетов и компенсируется потеря контента при обнаружении частичной потери пакетов.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Использование качества обслуживания (</a:t>
            </a: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QoS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) для </a:t>
            </a:r>
            <a:r>
              <a:rPr lang="ru-RU" altLang="zh-TW" sz="1600" dirty="0" err="1">
                <a:solidFill>
                  <a:srgbClr val="000000"/>
                </a:solidFill>
                <a:cs typeface="Arial" panose="020B0604020202020204" pitchFamily="34" charset="0"/>
              </a:rPr>
              <a:t>приоритезации</a:t>
            </a:r>
            <a:r>
              <a:rPr lang="ru-RU" altLang="zh-TW" sz="1600" dirty="0">
                <a:solidFill>
                  <a:srgbClr val="000000"/>
                </a:solidFill>
                <a:cs typeface="Arial" panose="020B0604020202020204" pitchFamily="34" charset="0"/>
              </a:rPr>
              <a:t> передачи данных.</a:t>
            </a:r>
            <a:endParaRPr kumimoji="0" lang="en-US" altLang="zh-TW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789986" cy="735590"/>
          </a:xfrm>
        </p:spPr>
        <p:txBody>
          <a:bodyPr>
            <a:normAutofit/>
          </a:bodyPr>
          <a:lstStyle/>
          <a:p>
            <a:r>
              <a:rPr lang="en-US" sz="2300" i="1" dirty="0" err="1">
                <a:solidFill>
                  <a:srgbClr val="024490"/>
                </a:solidFill>
              </a:rPr>
              <a:t>HELPeR</a:t>
            </a:r>
            <a:r>
              <a:rPr lang="en-US" sz="2300" i="1" dirty="0">
                <a:solidFill>
                  <a:srgbClr val="024490"/>
                </a:solidFill>
              </a:rPr>
              <a:t> ™ </a:t>
            </a:r>
            <a:r>
              <a:rPr lang="ru-RU" sz="2300" i="1" dirty="0">
                <a:solidFill>
                  <a:srgbClr val="024490"/>
                </a:solidFill>
              </a:rPr>
              <a:t>в действии (пример)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7125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HELPeR</a:t>
            </a:r>
            <a:r>
              <a:rPr lang="ru-RU" dirty="0"/>
              <a:t> ™ автоматически снижает пропускную способность и / или разрешение, когда потеря пакетов превышает 30%. Когда потери пакетов приблизятся к 0%, пропускная способность / разрешение вернется к исходным уровням.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49179" y="1766745"/>
            <a:ext cx="2250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libri"/>
              </a:rPr>
              <a:t>Полоса пропускания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Kbps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0" y="3277422"/>
            <a:ext cx="1735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libri"/>
              </a:rPr>
              <a:t>Потеря пакетов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950267" y="1766745"/>
            <a:ext cx="0" cy="15882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2950267" y="3361075"/>
            <a:ext cx="4386591" cy="2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6"/>
          <p:cNvCxnSpPr/>
          <p:nvPr/>
        </p:nvCxnSpPr>
        <p:spPr bwMode="auto">
          <a:xfrm>
            <a:off x="2862350" y="4733335"/>
            <a:ext cx="4386591" cy="2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53"/>
          <p:cNvCxnSpPr/>
          <p:nvPr/>
        </p:nvCxnSpPr>
        <p:spPr bwMode="auto">
          <a:xfrm flipV="1">
            <a:off x="2870409" y="3495799"/>
            <a:ext cx="0" cy="12403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50266" y="1895140"/>
            <a:ext cx="710926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HD720p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35"/>
          <p:cNvCxnSpPr/>
          <p:nvPr/>
        </p:nvCxnSpPr>
        <p:spPr>
          <a:xfrm>
            <a:off x="2950267" y="1918429"/>
            <a:ext cx="82437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4644" y="1848927"/>
            <a:ext cx="2441898" cy="305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</a:rPr>
              <a:t>↓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25%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4644" y="1968614"/>
            <a:ext cx="2441898" cy="305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</a:rPr>
              <a:t>↓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25%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72"/>
          <p:cNvSpPr/>
          <p:nvPr/>
        </p:nvSpPr>
        <p:spPr>
          <a:xfrm>
            <a:off x="3800625" y="1895140"/>
            <a:ext cx="2389936" cy="3176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9983" y="1895140"/>
            <a:ext cx="2441898" cy="305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</a:rPr>
              <a:t>↓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25%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8" name="Straight Connector 68"/>
          <p:cNvCxnSpPr/>
          <p:nvPr/>
        </p:nvCxnSpPr>
        <p:spPr>
          <a:xfrm>
            <a:off x="6190561" y="1918429"/>
            <a:ext cx="86975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82966" y="1906144"/>
            <a:ext cx="710926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HD720p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Connector 69"/>
          <p:cNvCxnSpPr/>
          <p:nvPr/>
        </p:nvCxnSpPr>
        <p:spPr>
          <a:xfrm>
            <a:off x="3800625" y="2232060"/>
            <a:ext cx="236724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/>
          <p:nvPr/>
        </p:nvCxnSpPr>
        <p:spPr bwMode="auto">
          <a:xfrm flipV="1">
            <a:off x="3800625" y="1694587"/>
            <a:ext cx="0" cy="3025235"/>
          </a:xfrm>
          <a:prstGeom prst="straightConnector1">
            <a:avLst/>
          </a:prstGeom>
          <a:ln w="25400" cap="sq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7"/>
          <p:cNvCxnSpPr/>
          <p:nvPr/>
        </p:nvCxnSpPr>
        <p:spPr bwMode="auto">
          <a:xfrm flipV="1">
            <a:off x="6197493" y="1694586"/>
            <a:ext cx="0" cy="3025235"/>
          </a:xfrm>
          <a:prstGeom prst="straightConnector1">
            <a:avLst/>
          </a:prstGeom>
          <a:ln w="25400" cap="sq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25002" y="2238661"/>
            <a:ext cx="437799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4SIF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Connector 18"/>
          <p:cNvCxnSpPr/>
          <p:nvPr/>
        </p:nvCxnSpPr>
        <p:spPr>
          <a:xfrm>
            <a:off x="2886309" y="2321116"/>
            <a:ext cx="15126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18"/>
          <p:cNvCxnSpPr/>
          <p:nvPr/>
        </p:nvCxnSpPr>
        <p:spPr>
          <a:xfrm>
            <a:off x="2870409" y="2712757"/>
            <a:ext cx="15126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8"/>
          <p:cNvCxnSpPr/>
          <p:nvPr/>
        </p:nvCxnSpPr>
        <p:spPr>
          <a:xfrm>
            <a:off x="2862350" y="3100654"/>
            <a:ext cx="15126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89347" y="1755628"/>
            <a:ext cx="497462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1024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94768" y="2098843"/>
            <a:ext cx="411282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768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97739" y="2479030"/>
            <a:ext cx="6158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512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50926" y="2911740"/>
            <a:ext cx="411282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256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82"/>
          <p:cNvGrpSpPr/>
          <p:nvPr/>
        </p:nvGrpSpPr>
        <p:grpSpPr>
          <a:xfrm>
            <a:off x="2896190" y="3631887"/>
            <a:ext cx="5009799" cy="1141989"/>
            <a:chOff x="2115403" y="4642513"/>
            <a:chExt cx="6557981" cy="1380699"/>
          </a:xfrm>
        </p:grpSpPr>
        <p:sp>
          <p:nvSpPr>
            <p:cNvPr id="32" name="Freeform 80"/>
            <p:cNvSpPr/>
            <p:nvPr/>
          </p:nvSpPr>
          <p:spPr>
            <a:xfrm>
              <a:off x="2115403" y="4642513"/>
              <a:ext cx="6557981" cy="1380699"/>
            </a:xfrm>
            <a:custGeom>
              <a:avLst/>
              <a:gdLst>
                <a:gd name="connsiteX0" fmla="*/ 0 w 6246125"/>
                <a:gd name="connsiteY0" fmla="*/ 748353 h 1380699"/>
                <a:gd name="connsiteX1" fmla="*/ 1255594 w 6246125"/>
                <a:gd name="connsiteY1" fmla="*/ 79612 h 1380699"/>
                <a:gd name="connsiteX2" fmla="*/ 3766782 w 6246125"/>
                <a:gd name="connsiteY2" fmla="*/ 1226024 h 1380699"/>
                <a:gd name="connsiteX3" fmla="*/ 5868537 w 6246125"/>
                <a:gd name="connsiteY3" fmla="*/ 1007660 h 1380699"/>
                <a:gd name="connsiteX4" fmla="*/ 6032310 w 6246125"/>
                <a:gd name="connsiteY4" fmla="*/ 994012 h 1380699"/>
                <a:gd name="connsiteX5" fmla="*/ 6018663 w 6246125"/>
                <a:gd name="connsiteY5" fmla="*/ 994012 h 13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125" h="1380699">
                  <a:moveTo>
                    <a:pt x="0" y="748353"/>
                  </a:moveTo>
                  <a:cubicBezTo>
                    <a:pt x="313898" y="374176"/>
                    <a:pt x="627797" y="0"/>
                    <a:pt x="1255594" y="79612"/>
                  </a:cubicBezTo>
                  <a:cubicBezTo>
                    <a:pt x="1883391" y="159224"/>
                    <a:pt x="2997958" y="1071349"/>
                    <a:pt x="3766782" y="1226024"/>
                  </a:cubicBezTo>
                  <a:cubicBezTo>
                    <a:pt x="4535606" y="1380699"/>
                    <a:pt x="5490949" y="1046329"/>
                    <a:pt x="5868537" y="1007660"/>
                  </a:cubicBezTo>
                  <a:cubicBezTo>
                    <a:pt x="6246125" y="968991"/>
                    <a:pt x="6007289" y="996287"/>
                    <a:pt x="6032310" y="994012"/>
                  </a:cubicBezTo>
                  <a:cubicBezTo>
                    <a:pt x="6057331" y="991737"/>
                    <a:pt x="6037997" y="992874"/>
                    <a:pt x="6018663" y="994012"/>
                  </a:cubicBez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3" name="Rectangle 81"/>
            <p:cNvSpPr/>
            <p:nvPr/>
          </p:nvSpPr>
          <p:spPr>
            <a:xfrm>
              <a:off x="7425962" y="5564746"/>
              <a:ext cx="1247422" cy="300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57"/>
          <p:cNvCxnSpPr/>
          <p:nvPr/>
        </p:nvCxnSpPr>
        <p:spPr>
          <a:xfrm>
            <a:off x="2794778" y="3815452"/>
            <a:ext cx="15126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57"/>
          <p:cNvCxnSpPr/>
          <p:nvPr/>
        </p:nvCxnSpPr>
        <p:spPr>
          <a:xfrm>
            <a:off x="2794778" y="4115972"/>
            <a:ext cx="15126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57"/>
          <p:cNvCxnSpPr/>
          <p:nvPr/>
        </p:nvCxnSpPr>
        <p:spPr>
          <a:xfrm>
            <a:off x="2794778" y="4438276"/>
            <a:ext cx="15126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19591" y="3586601"/>
            <a:ext cx="447080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30%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93810" y="3915417"/>
            <a:ext cx="447080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20%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93810" y="4244233"/>
            <a:ext cx="447080" cy="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10%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4461487" y="4662675"/>
            <a:ext cx="905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Время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4461488" y="3276706"/>
            <a:ext cx="905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Время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2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53340"/>
            <a:ext cx="8789986" cy="83057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Дополнительные возможности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5362" y="765104"/>
            <a:ext cx="9251862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Wake</a:t>
            </a: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-</a:t>
            </a: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on</a:t>
            </a: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-LAN (WOL) </a:t>
            </a:r>
            <a:r>
              <a:rPr lang="ru-RU" altLang="zh-TW" sz="1600" dirty="0">
                <a:cs typeface="Arial" panose="020B0604020202020204" pitchFamily="34" charset="0"/>
              </a:rPr>
              <a:t>- дистанционно включайте кодек EVC, отправляя сетевые сообщения через </a:t>
            </a:r>
            <a:r>
              <a:rPr lang="ru-RU" altLang="zh-TW" sz="1600" dirty="0" err="1">
                <a:cs typeface="Arial" panose="020B0604020202020204" pitchFamily="34" charset="0"/>
              </a:rPr>
              <a:t>Ethernet</a:t>
            </a:r>
            <a:r>
              <a:rPr lang="ru-RU" altLang="zh-TW" sz="1600" dirty="0">
                <a:cs typeface="Arial" panose="020B0604020202020204" pitchFamily="34" charset="0"/>
              </a:rPr>
              <a:t>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600" b="1" dirty="0" err="1">
                <a:solidFill>
                  <a:schemeClr val="tx2"/>
                </a:solidFill>
                <a:cs typeface="Arial" panose="020B0604020202020204" pitchFamily="34" charset="0"/>
              </a:rPr>
              <a:t>Telnet</a:t>
            </a:r>
            <a:r>
              <a:rPr lang="ru-RU" altLang="zh-TW" sz="1600" dirty="0">
                <a:cs typeface="Arial" panose="020B0604020202020204" pitchFamily="34" charset="0"/>
              </a:rPr>
              <a:t> - контролируйте свою систему EVC или интегрируйте ее с существующим аудио / видео оборудованием через локальную сеть или Интернет.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Горячие клавиши </a:t>
            </a:r>
            <a:r>
              <a:rPr lang="ru-RU" altLang="zh-TW" sz="1600" dirty="0">
                <a:cs typeface="Arial" panose="020B0604020202020204" pitchFamily="34" charset="0"/>
              </a:rPr>
              <a:t>- установите до 10 контактов в качестве избранных для быстрого однокнопочного набора.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Длительность звонка </a:t>
            </a:r>
            <a:r>
              <a:rPr lang="ru-RU" altLang="zh-TW" sz="1600" dirty="0">
                <a:cs typeface="Arial" panose="020B0604020202020204" pitchFamily="34" charset="0"/>
              </a:rPr>
              <a:t>- проверка продолжительности разговора для каждого вызова (только для конечных точек </a:t>
            </a:r>
            <a:r>
              <a:rPr lang="ru-RU" altLang="zh-TW" sz="1600" dirty="0" err="1">
                <a:cs typeface="Arial" panose="020B0604020202020204" pitchFamily="34" charset="0"/>
              </a:rPr>
              <a:t>AVer</a:t>
            </a:r>
            <a:r>
              <a:rPr lang="ru-RU" altLang="zh-TW" sz="1600" dirty="0">
                <a:cs typeface="Arial" panose="020B0604020202020204" pitchFamily="34" charset="0"/>
              </a:rPr>
              <a:t>).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Автоматический ответ с микрофонным режимом </a:t>
            </a:r>
            <a:r>
              <a:rPr lang="ru-RU" altLang="zh-TW" sz="1600" dirty="0">
                <a:cs typeface="Arial" panose="020B0604020202020204" pitchFamily="34" charset="0"/>
              </a:rPr>
              <a:t>- прием ожидаемых вызовов, но включение микрофона в режиме без звука (только для конечных точек </a:t>
            </a:r>
            <a:r>
              <a:rPr lang="ru-RU" altLang="zh-TW" sz="1600" dirty="0" err="1">
                <a:cs typeface="Arial" panose="020B0604020202020204" pitchFamily="34" charset="0"/>
              </a:rPr>
              <a:t>AVer</a:t>
            </a:r>
            <a:r>
              <a:rPr lang="ru-RU" altLang="zh-TW" sz="1600" dirty="0">
                <a:cs typeface="Arial" panose="020B0604020202020204" pitchFamily="34" charset="0"/>
              </a:rPr>
              <a:t>).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600" b="1" dirty="0">
                <a:solidFill>
                  <a:schemeClr val="tx2"/>
                </a:solidFill>
                <a:cs typeface="Arial" panose="020B0604020202020204" pitchFamily="34" charset="0"/>
              </a:rPr>
              <a:t>Оптимизация с низкой пропускной способностью</a:t>
            </a:r>
            <a:r>
              <a:rPr lang="ru-RU" altLang="zh-TW" sz="1600" dirty="0">
                <a:cs typeface="Arial" panose="020B0604020202020204" pitchFamily="34" charset="0"/>
              </a:rPr>
              <a:t> - автоматически активируется и улучшает качество видео, когда полоса пропускания меньше 384K</a:t>
            </a:r>
            <a:r>
              <a:rPr lang="ru-RU" altLang="zh-TW" sz="1600" dirty="0" smtClean="0">
                <a:cs typeface="Arial" panose="020B0604020202020204" pitchFamily="34" charset="0"/>
              </a:rPr>
              <a:t>.</a:t>
            </a:r>
            <a:endParaRPr lang="ru-RU" altLang="zh-TW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"/>
            <a:ext cx="8805862" cy="93913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Видео </a:t>
            </a:r>
            <a:r>
              <a:rPr lang="ru-RU" sz="2300" i="1" dirty="0" err="1">
                <a:solidFill>
                  <a:srgbClr val="024490"/>
                </a:solidFill>
              </a:rPr>
              <a:t>Конференцсистемы</a:t>
            </a:r>
            <a:r>
              <a:rPr lang="ru-RU" sz="2300" i="1" dirty="0">
                <a:solidFill>
                  <a:srgbClr val="024490"/>
                </a:solidFill>
              </a:rPr>
              <a:t> </a:t>
            </a:r>
            <a:r>
              <a:rPr lang="en-US" sz="2300" i="1" dirty="0" err="1">
                <a:solidFill>
                  <a:srgbClr val="024490"/>
                </a:solidFill>
              </a:rPr>
              <a:t>AVer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09100"/>
              </p:ext>
            </p:extLst>
          </p:nvPr>
        </p:nvGraphicFramePr>
        <p:xfrm>
          <a:off x="22482" y="1456799"/>
          <a:ext cx="9086022" cy="1279373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302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9373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 smtClean="0"/>
                        <a:t>full</a:t>
                      </a:r>
                      <a:r>
                        <a:rPr lang="en-US" altLang="zh-TW" sz="1600" u="none" strike="noStrike" baseline="0" dirty="0" smtClean="0"/>
                        <a:t> HD </a:t>
                      </a:r>
                      <a:r>
                        <a:rPr lang="ru-RU" altLang="zh-TW" sz="1600" u="none" strike="noStrike" baseline="0" dirty="0" smtClean="0"/>
                        <a:t>терминалы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/>
                        <a:t>full HD</a:t>
                      </a:r>
                    </a:p>
                    <a:p>
                      <a:pPr algn="ctr" fontAlgn="ctr"/>
                      <a:r>
                        <a:rPr lang="ru-RU" altLang="zh-TW" sz="1600" u="none" strike="noStrike" dirty="0" smtClean="0"/>
                        <a:t>Встроенный</a:t>
                      </a:r>
                      <a:r>
                        <a:rPr lang="ru-RU" altLang="zh-TW" sz="1600" u="none" strike="noStrike" baseline="0" dirty="0" smtClean="0"/>
                        <a:t> 4х </a:t>
                      </a:r>
                      <a:r>
                        <a:rPr lang="ru-RU" altLang="zh-TW" sz="1600" u="none" strike="noStrike" baseline="0" dirty="0" err="1" smtClean="0"/>
                        <a:t>портрвый</a:t>
                      </a:r>
                      <a:endParaRPr lang="en-US" altLang="zh-TW" sz="1600" u="none" strike="noStrike" dirty="0" smtClean="0"/>
                    </a:p>
                    <a:p>
                      <a:pPr algn="ctr" fontAlgn="ctr"/>
                      <a:r>
                        <a:rPr lang="en-US" altLang="zh-TW" sz="1600" u="none" strike="noStrike" dirty="0" smtClean="0"/>
                        <a:t>MCU</a:t>
                      </a:r>
                      <a:r>
                        <a:rPr lang="en-US" altLang="zh-TW" sz="1600" u="none" strike="noStrike" baseline="0" dirty="0" smtClean="0"/>
                        <a:t>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/>
                        <a:t>full HD</a:t>
                      </a:r>
                    </a:p>
                    <a:p>
                      <a:pPr algn="ctr" fontAlgn="ctr"/>
                      <a:r>
                        <a:rPr lang="ru-RU" altLang="zh-TW" sz="1600" u="none" strike="noStrike" dirty="0" smtClean="0"/>
                        <a:t>Встроенный</a:t>
                      </a:r>
                      <a:r>
                        <a:rPr lang="ru-RU" altLang="zh-TW" sz="1600" u="none" strike="noStrike" baseline="0" dirty="0" smtClean="0"/>
                        <a:t> 10 портовый</a:t>
                      </a:r>
                      <a:endParaRPr lang="en-US" altLang="zh-TW" sz="1600" u="none" strike="noStrike" dirty="0" smtClean="0"/>
                    </a:p>
                    <a:p>
                      <a:pPr algn="ctr" fontAlgn="ctr"/>
                      <a:r>
                        <a:rPr lang="en-US" altLang="zh-TW" sz="1600" u="none" strike="noStrike" dirty="0" smtClean="0"/>
                        <a:t>MCU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80" y="2988784"/>
            <a:ext cx="973483" cy="709057"/>
          </a:xfrm>
          <a:prstGeom prst="rect">
            <a:avLst/>
          </a:prstGeom>
        </p:spPr>
      </p:pic>
      <p:pic>
        <p:nvPicPr>
          <p:cNvPr id="9" name="Picture 2" descr="E:\Winnie\EVC900\EVC130p-ki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041" y="2859868"/>
            <a:ext cx="942130" cy="7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25" descr="EVC300_EVC900_kit(1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784" y="2816896"/>
            <a:ext cx="1233196" cy="880945"/>
          </a:xfrm>
          <a:prstGeom prst="rect">
            <a:avLst/>
          </a:prstGeom>
        </p:spPr>
      </p:pic>
      <p:pic>
        <p:nvPicPr>
          <p:cNvPr id="11" name="圖片 26" descr="EVC300_EVC900_kit(2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58" y="2816896"/>
            <a:ext cx="1457135" cy="1040919"/>
          </a:xfrm>
          <a:prstGeom prst="rect">
            <a:avLst/>
          </a:prstGeom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90298" y="3676488"/>
            <a:ext cx="979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EVC130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30816" y="3654868"/>
            <a:ext cx="1112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EVC130P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373784" y="3697841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EVC300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 descr="D:\下載\@EVC Series\@EVCX50\Professional photos\PNG\EVC15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012" y="3854923"/>
            <a:ext cx="872288" cy="7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36464" y="3654868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EVC900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17927" y="4572643"/>
            <a:ext cx="979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EVC150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4" descr="D:\下載\@EVC Series\@EVCX50\Professional photos\PNG\EVC35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7444" y="3955618"/>
            <a:ext cx="1244165" cy="7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下載\@EVC Series\@EVCX50\Professional photos\PNG\EVC95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949" y="3908469"/>
            <a:ext cx="1168176" cy="6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3522611" y="4572643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EVC350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5606980" y="4572643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EVC950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17880" y="700279"/>
            <a:ext cx="8208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600" dirty="0" err="1" smtClean="0">
                <a:solidFill>
                  <a:srgbClr val="000000"/>
                </a:solidFill>
                <a:latin typeface="Calibri"/>
              </a:rPr>
              <a:t>AVer</a:t>
            </a:r>
            <a:r>
              <a:rPr lang="en-US" altLang="zh-TW" sz="2600" dirty="0" smtClean="0">
                <a:solidFill>
                  <a:srgbClr val="000000"/>
                </a:solidFill>
                <a:latin typeface="Calibri"/>
              </a:rPr>
              <a:t> full HD </a:t>
            </a:r>
            <a:r>
              <a:rPr lang="ru-RU" altLang="zh-TW" sz="2600" dirty="0" err="1" smtClean="0">
                <a:solidFill>
                  <a:srgbClr val="000000"/>
                </a:solidFill>
                <a:latin typeface="Calibri"/>
              </a:rPr>
              <a:t>видеоконференц</a:t>
            </a:r>
            <a:r>
              <a:rPr lang="ru-RU" altLang="zh-TW" sz="2600" dirty="0" smtClean="0">
                <a:solidFill>
                  <a:srgbClr val="000000"/>
                </a:solidFill>
                <a:latin typeface="Calibri"/>
              </a:rPr>
              <a:t> решения</a:t>
            </a:r>
            <a:r>
              <a:rPr lang="en-US" altLang="zh-TW" sz="2600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r>
              <a:rPr lang="ru-RU" altLang="zh-TW" sz="1600" b="1" dirty="0" smtClean="0">
                <a:solidFill>
                  <a:srgbClr val="0070C0"/>
                </a:solidFill>
                <a:latin typeface="Calibri"/>
              </a:rPr>
              <a:t>Легко купить</a:t>
            </a:r>
            <a:r>
              <a:rPr lang="en-US" altLang="zh-TW" sz="1600" dirty="0" smtClean="0">
                <a:solidFill>
                  <a:prstClr val="black"/>
                </a:solidFill>
                <a:latin typeface="Calibri"/>
              </a:rPr>
              <a:t>∙</a:t>
            </a:r>
            <a:r>
              <a:rPr lang="en-US" altLang="zh-TW" sz="16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altLang="zh-TW" sz="1600" b="1" dirty="0" smtClean="0">
                <a:solidFill>
                  <a:srgbClr val="0070C0"/>
                </a:solidFill>
                <a:latin typeface="Calibri"/>
              </a:rPr>
              <a:t>просто инсталлировать</a:t>
            </a:r>
            <a:r>
              <a:rPr lang="en-US" altLang="zh-TW" sz="16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Calibri"/>
              </a:rPr>
              <a:t>∙ </a:t>
            </a:r>
            <a:r>
              <a:rPr lang="ru-RU" altLang="zh-TW" sz="1600" b="1" dirty="0" smtClean="0">
                <a:solidFill>
                  <a:srgbClr val="0070C0"/>
                </a:solidFill>
                <a:latin typeface="Calibri"/>
              </a:rPr>
              <a:t>легко использовать</a:t>
            </a:r>
            <a:r>
              <a:rPr lang="en-US" altLang="zh-TW" sz="16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Calibri"/>
              </a:rPr>
              <a:t>∙</a:t>
            </a:r>
            <a:r>
              <a:rPr lang="en-US" altLang="zh-TW" sz="16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altLang="zh-TW" sz="1600" b="1" dirty="0" smtClean="0">
                <a:solidFill>
                  <a:srgbClr val="0070C0"/>
                </a:solidFill>
                <a:latin typeface="Calibri"/>
              </a:rPr>
              <a:t>легко обслуживать</a:t>
            </a:r>
            <a:endParaRPr lang="en-US" altLang="zh-TW" sz="16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0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1985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Дополнительные возможности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909583"/>
            <a:ext cx="9144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3D </a:t>
            </a:r>
            <a:r>
              <a:rPr lang="ru-RU" altLang="zh-TW" sz="1400" b="1" dirty="0" err="1">
                <a:solidFill>
                  <a:schemeClr val="tx2"/>
                </a:solidFill>
                <a:cs typeface="Arial" panose="020B0604020202020204" pitchFamily="34" charset="0"/>
              </a:rPr>
              <a:t>Denoise</a:t>
            </a: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zh-TW" sz="1400" dirty="0">
                <a:cs typeface="Arial" panose="020B0604020202020204" pitchFamily="34" charset="0"/>
              </a:rPr>
              <a:t>- улучшайте качество видео в условиях низкой освещенности (только для многоточечных соединений </a:t>
            </a:r>
            <a:r>
              <a:rPr lang="ru-RU" altLang="zh-TW" sz="1400" dirty="0" err="1">
                <a:cs typeface="Arial" panose="020B0604020202020204" pitchFamily="34" charset="0"/>
              </a:rPr>
              <a:t>AVer</a:t>
            </a:r>
            <a:r>
              <a:rPr lang="ru-RU" altLang="zh-TW" sz="1400" dirty="0">
                <a:cs typeface="Arial" panose="020B0604020202020204" pitchFamily="34" charset="0"/>
              </a:rPr>
              <a:t>).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Групповой вызов </a:t>
            </a:r>
            <a:r>
              <a:rPr lang="ru-RU" altLang="zh-TW" sz="1400" dirty="0">
                <a:cs typeface="Arial" panose="020B0604020202020204" pitchFamily="34" charset="0"/>
              </a:rPr>
              <a:t>- вызов группы из нескольких контактов одновременно (только для многоточечных вызовов </a:t>
            </a:r>
            <a:r>
              <a:rPr lang="ru-RU" altLang="zh-TW" sz="1400" dirty="0" err="1">
                <a:cs typeface="Arial" panose="020B0604020202020204" pitchFamily="34" charset="0"/>
              </a:rPr>
              <a:t>AVer</a:t>
            </a:r>
            <a:r>
              <a:rPr lang="ru-RU" altLang="zh-TW" sz="1400" dirty="0">
                <a:cs typeface="Arial" panose="020B0604020202020204" pitchFamily="34" charset="0"/>
              </a:rPr>
              <a:t>).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Экспорт истории звонков </a:t>
            </a:r>
            <a:r>
              <a:rPr lang="ru-RU" altLang="zh-TW" sz="1400" dirty="0">
                <a:cs typeface="Arial" panose="020B0604020202020204" pitchFamily="34" charset="0"/>
              </a:rPr>
              <a:t>- загрузка / сохранение истории звонков в формате </a:t>
            </a:r>
            <a:r>
              <a:rPr lang="ru-RU" altLang="zh-TW" sz="1400" dirty="0" err="1">
                <a:cs typeface="Arial" panose="020B0604020202020204" pitchFamily="34" charset="0"/>
              </a:rPr>
              <a:t>xml</a:t>
            </a:r>
            <a:r>
              <a:rPr lang="ru-RU" altLang="zh-TW" sz="1400" dirty="0">
                <a:cs typeface="Arial" panose="020B0604020202020204" pitchFamily="34" charset="0"/>
              </a:rPr>
              <a:t> через </a:t>
            </a:r>
            <a:r>
              <a:rPr lang="ru-RU" altLang="zh-TW" sz="1400" dirty="0" err="1">
                <a:cs typeface="Arial" panose="020B0604020202020204" pitchFamily="34" charset="0"/>
              </a:rPr>
              <a:t>WebTool</a:t>
            </a:r>
            <a:endParaRPr lang="ru-RU" altLang="zh-TW" sz="1400" dirty="0">
              <a:cs typeface="Arial" panose="020B0604020202020204" pitchFamily="34" charset="0"/>
            </a:endParaRP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Речевой режим </a:t>
            </a:r>
            <a:r>
              <a:rPr lang="ru-RU" altLang="zh-TW" sz="1400" dirty="0">
                <a:cs typeface="Arial" panose="020B0604020202020204" pitchFamily="34" charset="0"/>
              </a:rPr>
              <a:t>- отключите «Ассистент голосового управления коммутатором», затем выберите макет как полноэкранный речевой режим (только для многоточечных каналов </a:t>
            </a:r>
            <a:r>
              <a:rPr lang="ru-RU" altLang="zh-TW" sz="1400" dirty="0" err="1">
                <a:cs typeface="Arial" panose="020B0604020202020204" pitchFamily="34" charset="0"/>
              </a:rPr>
              <a:t>AVer</a:t>
            </a:r>
            <a:r>
              <a:rPr lang="ru-RU" altLang="zh-TW" sz="1400" dirty="0">
                <a:cs typeface="Arial" panose="020B0604020202020204" pitchFamily="34" charset="0"/>
              </a:rPr>
              <a:t>).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Автофокус</a:t>
            </a:r>
            <a:r>
              <a:rPr lang="ru-RU" altLang="zh-TW" sz="1400" dirty="0">
                <a:cs typeface="Arial" panose="020B0604020202020204" pitchFamily="34" charset="0"/>
              </a:rPr>
              <a:t> - определение и фокусировка на людях в центральной области (только для многоточечных каналов </a:t>
            </a:r>
            <a:r>
              <a:rPr lang="ru-RU" altLang="zh-TW" sz="1400" dirty="0" err="1">
                <a:cs typeface="Arial" panose="020B0604020202020204" pitchFamily="34" charset="0"/>
              </a:rPr>
              <a:t>AVer</a:t>
            </a:r>
            <a:r>
              <a:rPr lang="ru-RU" altLang="zh-TW" sz="1400" dirty="0">
                <a:cs typeface="Arial" panose="020B0604020202020204" pitchFamily="34" charset="0"/>
              </a:rPr>
              <a:t>).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Автоматическое резервное копирование на </a:t>
            </a:r>
            <a:r>
              <a:rPr lang="ru-RU" altLang="zh-TW" sz="1400" b="1" dirty="0" err="1">
                <a:solidFill>
                  <a:schemeClr val="tx2"/>
                </a:solidFill>
                <a:cs typeface="Arial" panose="020B0604020202020204" pitchFamily="34" charset="0"/>
              </a:rPr>
              <a:t>Google</a:t>
            </a: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 Диске </a:t>
            </a:r>
            <a:r>
              <a:rPr lang="ru-RU" altLang="zh-TW" sz="1400" dirty="0">
                <a:cs typeface="Arial" panose="020B0604020202020204" pitchFamily="34" charset="0"/>
              </a:rPr>
              <a:t>- автоматически загружает файлы регистрации встречи и </a:t>
            </a:r>
            <a:r>
              <a:rPr lang="ru-RU" altLang="zh-TW" sz="1400" b="1" dirty="0" err="1">
                <a:solidFill>
                  <a:schemeClr val="tx2"/>
                </a:solidFill>
                <a:cs typeface="Arial" panose="020B0604020202020204" pitchFamily="34" charset="0"/>
              </a:rPr>
              <a:t>SnapShot</a:t>
            </a:r>
            <a:r>
              <a:rPr lang="ru-RU" altLang="zh-TW" sz="1400" dirty="0">
                <a:cs typeface="Arial" panose="020B0604020202020204" pitchFamily="34" charset="0"/>
              </a:rPr>
              <a:t> на пользовательский диск </a:t>
            </a:r>
            <a:r>
              <a:rPr lang="ru-RU" altLang="zh-TW" sz="1400" dirty="0" err="1">
                <a:cs typeface="Arial" panose="020B0604020202020204" pitchFamily="34" charset="0"/>
              </a:rPr>
              <a:t>Google</a:t>
            </a:r>
            <a:r>
              <a:rPr lang="ru-RU" altLang="zh-TW" sz="1400" dirty="0">
                <a:cs typeface="Arial" panose="020B0604020202020204" pitchFamily="34" charset="0"/>
              </a:rPr>
              <a:t> в группе звонков (только для многоточечных вызовов </a:t>
            </a:r>
            <a:r>
              <a:rPr lang="ru-RU" altLang="zh-TW" sz="1400" dirty="0" err="1">
                <a:cs typeface="Arial" panose="020B0604020202020204" pitchFamily="34" charset="0"/>
              </a:rPr>
              <a:t>AVer</a:t>
            </a:r>
            <a:r>
              <a:rPr lang="ru-RU" altLang="zh-TW" sz="1400" dirty="0">
                <a:cs typeface="Arial" panose="020B0604020202020204" pitchFamily="34" charset="0"/>
              </a:rPr>
              <a:t>).</a:t>
            </a:r>
          </a:p>
          <a:p>
            <a:pPr indent="-2774950">
              <a:lnSpc>
                <a:spcPts val="2500"/>
              </a:lnSpc>
              <a:buClr>
                <a:schemeClr val="tx1"/>
              </a:buClr>
            </a:pPr>
            <a:r>
              <a:rPr lang="ru-RU" altLang="zh-TW" sz="1400" b="1" dirty="0">
                <a:solidFill>
                  <a:schemeClr val="tx2"/>
                </a:solidFill>
                <a:cs typeface="Arial" panose="020B0604020202020204" pitchFamily="34" charset="0"/>
              </a:rPr>
              <a:t>Настройка логотипа </a:t>
            </a:r>
            <a:r>
              <a:rPr lang="ru-RU" altLang="zh-TW" sz="1400" dirty="0">
                <a:cs typeface="Arial" panose="020B0604020202020204" pitchFamily="34" charset="0"/>
              </a:rPr>
              <a:t>- замените логотип </a:t>
            </a:r>
            <a:r>
              <a:rPr lang="ru-RU" altLang="zh-TW" sz="1400" dirty="0" err="1">
                <a:cs typeface="Arial" panose="020B0604020202020204" pitchFamily="34" charset="0"/>
              </a:rPr>
              <a:t>AVer</a:t>
            </a:r>
            <a:r>
              <a:rPr lang="ru-RU" altLang="zh-TW" sz="1400" dirty="0">
                <a:cs typeface="Arial" panose="020B0604020202020204" pitchFamily="34" charset="0"/>
              </a:rPr>
              <a:t> на собственный.</a:t>
            </a:r>
            <a:endParaRPr lang="en-US" altLang="zh-TW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0620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Интерфейс кодека (</a:t>
            </a:r>
            <a:r>
              <a:rPr lang="en-US" sz="2300" i="1" dirty="0">
                <a:solidFill>
                  <a:srgbClr val="024490"/>
                </a:solidFill>
              </a:rPr>
              <a:t>EVC130 / 130P / EVC150)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1018677" y="796175"/>
            <a:ext cx="7403606" cy="4096003"/>
            <a:chOff x="323528" y="1124744"/>
            <a:chExt cx="8352928" cy="5672362"/>
          </a:xfrm>
        </p:grpSpPr>
        <p:grpSp>
          <p:nvGrpSpPr>
            <p:cNvPr id="4" name="Group 104"/>
            <p:cNvGrpSpPr/>
            <p:nvPr/>
          </p:nvGrpSpPr>
          <p:grpSpPr>
            <a:xfrm>
              <a:off x="395536" y="1124744"/>
              <a:ext cx="8280920" cy="5672362"/>
              <a:chOff x="179512" y="1204288"/>
              <a:chExt cx="8280920" cy="5672362"/>
            </a:xfrm>
          </p:grpSpPr>
          <p:grpSp>
            <p:nvGrpSpPr>
              <p:cNvPr id="8" name="Group 78"/>
              <p:cNvGrpSpPr/>
              <p:nvPr/>
            </p:nvGrpSpPr>
            <p:grpSpPr>
              <a:xfrm>
                <a:off x="179512" y="1204288"/>
                <a:ext cx="8280920" cy="5672362"/>
                <a:chOff x="179512" y="1204288"/>
                <a:chExt cx="8280920" cy="5672362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331640" y="2060849"/>
                  <a:ext cx="864096" cy="383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/>
                    <a:t>Камера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403648" y="5703639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+mn-lt"/>
                    </a:rPr>
                    <a:t>Power adapter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243028" y="6021478"/>
                  <a:ext cx="1268704" cy="639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/>
                    <a:t>Доп. микрофон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00192" y="6237312"/>
                  <a:ext cx="1296143" cy="639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/>
                    <a:t>Сетевой кабель</a:t>
                  </a:r>
                  <a:endParaRPr lang="en-US" sz="1200" dirty="0">
                    <a:latin typeface="+mn-lt"/>
                  </a:endParaRPr>
                </a:p>
              </p:txBody>
            </p:sp>
            <p:grpSp>
              <p:nvGrpSpPr>
                <p:cNvPr id="20" name="Group 67"/>
                <p:cNvGrpSpPr/>
                <p:nvPr/>
              </p:nvGrpSpPr>
              <p:grpSpPr>
                <a:xfrm>
                  <a:off x="310625" y="1204288"/>
                  <a:ext cx="8149807" cy="5393064"/>
                  <a:chOff x="310625" y="1204288"/>
                  <a:chExt cx="8149807" cy="5393064"/>
                </a:xfrm>
              </p:grpSpPr>
              <p:grpSp>
                <p:nvGrpSpPr>
                  <p:cNvPr id="29" name="Group 113"/>
                  <p:cNvGrpSpPr/>
                  <p:nvPr/>
                </p:nvGrpSpPr>
                <p:grpSpPr>
                  <a:xfrm>
                    <a:off x="310625" y="1204288"/>
                    <a:ext cx="8149807" cy="5393064"/>
                    <a:chOff x="310625" y="1204288"/>
                    <a:chExt cx="8149807" cy="5393064"/>
                  </a:xfrm>
                </p:grpSpPr>
                <p:pic>
                  <p:nvPicPr>
                    <p:cNvPr id="31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0072" y="1700808"/>
                      <a:ext cx="882633" cy="648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32" name="群組 2047"/>
                    <p:cNvGrpSpPr/>
                    <p:nvPr/>
                  </p:nvGrpSpPr>
                  <p:grpSpPr>
                    <a:xfrm>
                      <a:off x="310625" y="1204288"/>
                      <a:ext cx="8149807" cy="5393064"/>
                      <a:chOff x="310625" y="1204288"/>
                      <a:chExt cx="8149807" cy="5393064"/>
                    </a:xfrm>
                  </p:grpSpPr>
                  <p:pic>
                    <p:nvPicPr>
                      <p:cNvPr id="44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58368" y="5691982"/>
                        <a:ext cx="3673474" cy="90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grpSp>
                    <p:nvGrpSpPr>
                      <p:cNvPr id="45" name="群組 60"/>
                      <p:cNvGrpSpPr/>
                      <p:nvPr/>
                    </p:nvGrpSpPr>
                    <p:grpSpPr>
                      <a:xfrm>
                        <a:off x="310625" y="1204288"/>
                        <a:ext cx="8149807" cy="5105032"/>
                        <a:chOff x="310625" y="1204288"/>
                        <a:chExt cx="8149807" cy="5105032"/>
                      </a:xfrm>
                    </p:grpSpPr>
                    <p:pic>
                      <p:nvPicPr>
                        <p:cNvPr id="46" name="Picture 5" descr="C:\Users\V001649\Documents\Eric's Work\Presentation\EVC\Images\EVC-series-MIC-(back)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6912" y="4149080"/>
                          <a:ext cx="1063520" cy="2236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47" name="Picture 2" descr="C:\Users\V001649\Documents\Eric's Work\Presentation\EVC\Images\EVC-series-codec-(back)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25" y="4656138"/>
                          <a:ext cx="6453308" cy="8816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48" name="直線單箭頭接點 3"/>
                        <p:cNvCxnSpPr/>
                        <p:nvPr/>
                      </p:nvCxnSpPr>
                      <p:spPr>
                        <a:xfrm flipV="1">
                          <a:off x="760244" y="5181602"/>
                          <a:ext cx="0" cy="466229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6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49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288" y="5301208"/>
                          <a:ext cx="1000125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cxnSp>
                      <p:nvCxnSpPr>
                        <p:cNvPr id="50" name="直線單箭頭接點 9"/>
                        <p:cNvCxnSpPr/>
                        <p:nvPr/>
                      </p:nvCxnSpPr>
                      <p:spPr>
                        <a:xfrm flipV="1">
                          <a:off x="6228184" y="5301209"/>
                          <a:ext cx="0" cy="720079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51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6127" y="4149080"/>
                          <a:ext cx="1695901" cy="1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cxnSp>
                      <p:nvCxnSpPr>
                        <p:cNvPr id="52" name="直線單箭頭接點 15"/>
                        <p:cNvCxnSpPr/>
                        <p:nvPr/>
                      </p:nvCxnSpPr>
                      <p:spPr>
                        <a:xfrm>
                          <a:off x="5652120" y="4365104"/>
                          <a:ext cx="0" cy="57606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53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3425" y="2852277"/>
                          <a:ext cx="1731141" cy="249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pic>
                      <p:nvPicPr>
                        <p:cNvPr id="54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564904"/>
                          <a:ext cx="1181100" cy="867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cxnSp>
                      <p:nvCxnSpPr>
                        <p:cNvPr id="55" name="直線單箭頭接點 28"/>
                        <p:cNvCxnSpPr/>
                        <p:nvPr/>
                      </p:nvCxnSpPr>
                      <p:spPr>
                        <a:xfrm>
                          <a:off x="3663425" y="3177049"/>
                          <a:ext cx="0" cy="1883276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56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192" y="1204288"/>
                          <a:ext cx="945744" cy="352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pic>
                      <p:nvPicPr>
                        <p:cNvPr id="57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520" y="2425579"/>
                          <a:ext cx="1654972" cy="273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cxnSp>
                      <p:nvCxnSpPr>
                        <p:cNvPr id="58" name="肘形接點 34"/>
                        <p:cNvCxnSpPr>
                          <a:stCxn id="57" idx="3"/>
                          <a:endCxn id="56" idx="1"/>
                        </p:cNvCxnSpPr>
                        <p:nvPr/>
                      </p:nvCxnSpPr>
                      <p:spPr>
                        <a:xfrm flipV="1">
                          <a:off x="4672492" y="1380541"/>
                          <a:ext cx="505699" cy="1181617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381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直線接點 43"/>
                        <p:cNvCxnSpPr/>
                        <p:nvPr/>
                      </p:nvCxnSpPr>
                      <p:spPr>
                        <a:xfrm flipV="1">
                          <a:off x="4937760" y="1988840"/>
                          <a:ext cx="237744" cy="276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直線接點 46"/>
                        <p:cNvCxnSpPr/>
                        <p:nvPr/>
                      </p:nvCxnSpPr>
                      <p:spPr>
                        <a:xfrm flipH="1">
                          <a:off x="2483768" y="2578608"/>
                          <a:ext cx="553168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直線單箭頭接點 50"/>
                        <p:cNvCxnSpPr/>
                        <p:nvPr/>
                      </p:nvCxnSpPr>
                      <p:spPr>
                        <a:xfrm>
                          <a:off x="2483768" y="2560320"/>
                          <a:ext cx="0" cy="237626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62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9600" y="3717032"/>
                          <a:ext cx="1581150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cxnSp>
                      <p:nvCxnSpPr>
                        <p:cNvPr id="63" name="肘形接點 55"/>
                        <p:cNvCxnSpPr/>
                        <p:nvPr/>
                      </p:nvCxnSpPr>
                      <p:spPr>
                        <a:xfrm flipV="1">
                          <a:off x="6430298" y="1812776"/>
                          <a:ext cx="878006" cy="204827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381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直線接點 57"/>
                        <p:cNvCxnSpPr/>
                        <p:nvPr/>
                      </p:nvCxnSpPr>
                      <p:spPr>
                        <a:xfrm>
                          <a:off x="6869301" y="2996952"/>
                          <a:ext cx="439003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直線接點 59"/>
                        <p:cNvCxnSpPr/>
                        <p:nvPr/>
                      </p:nvCxnSpPr>
                      <p:spPr>
                        <a:xfrm flipH="1">
                          <a:off x="4443984" y="3861048"/>
                          <a:ext cx="329184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直線單箭頭接點 61"/>
                        <p:cNvCxnSpPr/>
                        <p:nvPr/>
                      </p:nvCxnSpPr>
                      <p:spPr>
                        <a:xfrm>
                          <a:off x="4462272" y="3861048"/>
                          <a:ext cx="0" cy="115214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67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rot="16200000">
                          <a:off x="886968" y="3302496"/>
                          <a:ext cx="17335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pic>
                      <p:nvPicPr>
                        <p:cNvPr id="68" name="Picture 3" descr="C:\Users\V001649\Documents\Eric's Work\Presentation\EVC\Images\EVC-series-fixed-focus-camera-2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1412776"/>
                          <a:ext cx="598095" cy="65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6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176" y="6052145"/>
                          <a:ext cx="1571625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pic>
                      <p:nvPicPr>
                        <p:cNvPr id="7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2437" y="2852936"/>
                          <a:ext cx="630386" cy="7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cxnSp>
                      <p:nvCxnSpPr>
                        <p:cNvPr id="71" name="直線單箭頭接點 92"/>
                        <p:cNvCxnSpPr/>
                        <p:nvPr/>
                      </p:nvCxnSpPr>
                      <p:spPr>
                        <a:xfrm flipH="1">
                          <a:off x="3198487" y="3861048"/>
                          <a:ext cx="5361" cy="107340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6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72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328" y="3806759"/>
                          <a:ext cx="756344" cy="558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</p:grpSp>
                <p:sp>
                  <p:nvSpPr>
                    <p:cNvPr id="33" name="Rectangle 49"/>
                    <p:cNvSpPr/>
                    <p:nvPr/>
                  </p:nvSpPr>
                  <p:spPr>
                    <a:xfrm>
                      <a:off x="1403648" y="6021288"/>
                      <a:ext cx="792088" cy="1440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51"/>
                    <p:cNvSpPr/>
                    <p:nvPr/>
                  </p:nvSpPr>
                  <p:spPr>
                    <a:xfrm>
                      <a:off x="2771800" y="6165304"/>
                      <a:ext cx="792088" cy="1440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52"/>
                    <p:cNvSpPr/>
                    <p:nvPr/>
                  </p:nvSpPr>
                  <p:spPr>
                    <a:xfrm>
                      <a:off x="3707904" y="5877272"/>
                      <a:ext cx="792088" cy="1440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6" name="直線單箭頭接點 96"/>
                    <p:cNvCxnSpPr/>
                    <p:nvPr/>
                  </p:nvCxnSpPr>
                  <p:spPr>
                    <a:xfrm>
                      <a:off x="1763687" y="4365104"/>
                      <a:ext cx="1" cy="60399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肘形接點 34"/>
                    <p:cNvCxnSpPr/>
                    <p:nvPr/>
                  </p:nvCxnSpPr>
                  <p:spPr>
                    <a:xfrm rot="16200000" flipV="1">
                      <a:off x="1331639" y="2132856"/>
                      <a:ext cx="432046" cy="432045"/>
                    </a:xfrm>
                    <a:prstGeom prst="bentConnector3">
                      <a:avLst>
                        <a:gd name="adj1" fmla="val 50000"/>
                      </a:avLst>
                    </a:prstGeom>
                    <a:ln w="381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肘形接點 34"/>
                    <p:cNvCxnSpPr/>
                    <p:nvPr/>
                  </p:nvCxnSpPr>
                  <p:spPr>
                    <a:xfrm rot="5400000" flipH="1" flipV="1">
                      <a:off x="1719943" y="2158585"/>
                      <a:ext cx="432049" cy="432046"/>
                    </a:xfrm>
                    <a:prstGeom prst="bentConnector3">
                      <a:avLst>
                        <a:gd name="adj1" fmla="val 50000"/>
                      </a:avLst>
                    </a:prstGeom>
                    <a:ln w="381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9" name="Picture 88" descr="F15-1.png"/>
                    <p:cNvPicPr>
                      <a:picLocks noChangeAspect="1"/>
                    </p:cNvPicPr>
                    <p:nvPr/>
                  </p:nvPicPr>
                  <p:blipFill>
                    <a:blip r:embed="rId1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80312" y="2420888"/>
                      <a:ext cx="550122" cy="122413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Picture 10" descr="F:\☆AVer\09-ppt需求檔\20130109_ppt template\image\sony pc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7236297" y="1484784"/>
                      <a:ext cx="936104" cy="606340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41" name="Rectangle 103"/>
                    <p:cNvSpPr/>
                    <p:nvPr/>
                  </p:nvSpPr>
                  <p:spPr>
                    <a:xfrm>
                      <a:off x="7406640" y="1499616"/>
                      <a:ext cx="658368" cy="43204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2" name="直線單箭頭接點 9"/>
                    <p:cNvCxnSpPr/>
                    <p:nvPr/>
                  </p:nvCxnSpPr>
                  <p:spPr>
                    <a:xfrm flipV="1">
                      <a:off x="5175504" y="5301209"/>
                      <a:ext cx="0" cy="576063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43" name="Picture 6" descr="F:\☆AVer\09-ppt需求檔\20130109_ppt template\image\audio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32040" y="5841036"/>
                      <a:ext cx="504056" cy="684308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30" name="Rectangle 66"/>
                  <p:cNvSpPr/>
                  <p:nvPr/>
                </p:nvSpPr>
                <p:spPr>
                  <a:xfrm>
                    <a:off x="7164288" y="5301208"/>
                    <a:ext cx="1008112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7079308" y="5117576"/>
                  <a:ext cx="1152128" cy="383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+mn-lt"/>
                    </a:rPr>
                    <a:t>RJ45</a:t>
                  </a:r>
                  <a:r>
                    <a:rPr lang="ru-RU" sz="1200" dirty="0" smtClean="0">
                      <a:latin typeface="+mn-lt"/>
                    </a:rPr>
                    <a:t> гнездо</a:t>
                  </a:r>
                  <a:r>
                    <a:rPr lang="en-US" sz="1200" dirty="0" smtClean="0">
                      <a:latin typeface="+mn-lt"/>
                    </a:rPr>
                    <a:t> 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79512" y="3940592"/>
                  <a:ext cx="7920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+mn-lt"/>
                    </a:rPr>
                    <a:t>USB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463831" y="2258563"/>
                  <a:ext cx="864096" cy="639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+mn-lt"/>
                    </a:rPr>
                    <a:t>VGA </a:t>
                  </a:r>
                  <a:r>
                    <a:rPr lang="ru-RU" sz="1200" dirty="0" smtClean="0"/>
                    <a:t>кабель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618391" y="3973133"/>
                  <a:ext cx="864096" cy="639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+mn-lt"/>
                    </a:rPr>
                    <a:t>VGA </a:t>
                  </a:r>
                  <a:r>
                    <a:rPr lang="ru-RU" sz="1200" dirty="0" smtClean="0"/>
                    <a:t>кабель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995936" y="3068959"/>
                  <a:ext cx="1008112" cy="639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+mn-lt"/>
                    </a:rPr>
                    <a:t>HDMI </a:t>
                  </a:r>
                  <a:r>
                    <a:rPr lang="ru-RU" sz="1200" dirty="0" smtClean="0"/>
                    <a:t>кабель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220072" y="1484784"/>
                  <a:ext cx="1074207" cy="383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/>
                    <a:t>Проектор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220070" y="2348880"/>
                  <a:ext cx="1240705" cy="383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/>
                    <a:t>Монитор</a:t>
                  </a:r>
                  <a:endParaRPr lang="en-US" sz="1200" dirty="0">
                    <a:latin typeface="+mn-l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081072" y="3285816"/>
                  <a:ext cx="1224136" cy="639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+mn-lt"/>
                    </a:rPr>
                    <a:t>HDMI </a:t>
                  </a:r>
                  <a:r>
                    <a:rPr lang="ru-RU" sz="1200" dirty="0" smtClean="0"/>
                    <a:t>монитор</a:t>
                  </a:r>
                  <a:endParaRPr lang="en-US" sz="1200" dirty="0">
                    <a:latin typeface="+mn-lt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164289" y="2060847"/>
                <a:ext cx="1152128" cy="38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ПК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20272" y="3645024"/>
                <a:ext cx="1354243" cy="38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Визуализатор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35668" y="4198378"/>
                <a:ext cx="1152128" cy="63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+mn-lt"/>
                  </a:rPr>
                  <a:t>EVC MIC </a:t>
                </a:r>
                <a:r>
                  <a:rPr lang="ru-RU" sz="1200" dirty="0" smtClean="0"/>
                  <a:t>кабель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80312" y="4365104"/>
                <a:ext cx="1080120" cy="63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+mn-lt"/>
                  </a:rPr>
                  <a:t>EVC </a:t>
                </a:r>
                <a:r>
                  <a:rPr lang="ru-RU" sz="1200" dirty="0" smtClean="0"/>
                  <a:t>Микрофон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40923" y="5765012"/>
                <a:ext cx="1728192" cy="38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Блок питания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27785" y="3627415"/>
                <a:ext cx="1152128" cy="38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Колонка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07446" y="3152541"/>
                <a:ext cx="745098" cy="63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+mn-lt"/>
                  </a:rPr>
                  <a:t>EVC</a:t>
                </a:r>
              </a:p>
              <a:p>
                <a:pPr algn="ctr"/>
                <a:r>
                  <a:rPr lang="ru-RU" sz="1200" dirty="0" smtClean="0"/>
                  <a:t>кабель</a:t>
                </a:r>
                <a:endParaRPr lang="en-US" sz="1200" dirty="0">
                  <a:latin typeface="+mn-lt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641"/>
            <a:stretch/>
          </p:blipFill>
          <p:spPr>
            <a:xfrm>
              <a:off x="323528" y="2636912"/>
              <a:ext cx="1393069" cy="655435"/>
            </a:xfrm>
            <a:prstGeom prst="rect">
              <a:avLst/>
            </a:prstGeom>
          </p:spPr>
        </p:pic>
        <p:cxnSp>
          <p:nvCxnSpPr>
            <p:cNvPr id="6" name="直線單箭頭接點 96"/>
            <p:cNvCxnSpPr/>
            <p:nvPr/>
          </p:nvCxnSpPr>
          <p:spPr>
            <a:xfrm>
              <a:off x="1475655" y="4293096"/>
              <a:ext cx="1" cy="60399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96"/>
            <p:cNvCxnSpPr/>
            <p:nvPr/>
          </p:nvCxnSpPr>
          <p:spPr>
            <a:xfrm rot="10800000">
              <a:off x="1465979" y="3177505"/>
              <a:ext cx="1" cy="60399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3" descr="C:\Users\v000730\Downloads\eCam-1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17986" y="968705"/>
            <a:ext cx="359372" cy="4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文字方塊 13"/>
          <p:cNvSpPr txBox="1"/>
          <p:nvPr/>
        </p:nvSpPr>
        <p:spPr>
          <a:xfrm>
            <a:off x="89497" y="1468167"/>
            <a:ext cx="1564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TW" sz="1400" b="1" dirty="0" smtClean="0">
                <a:solidFill>
                  <a:srgbClr val="0070C0"/>
                </a:solidFill>
              </a:rPr>
              <a:t>Передняя панель</a:t>
            </a:r>
            <a:endParaRPr lang="zh-TW" altLang="en-US" sz="1400" b="1" dirty="0">
              <a:solidFill>
                <a:srgbClr val="0070C0"/>
              </a:solidFill>
            </a:endParaRPr>
          </a:p>
        </p:txBody>
      </p:sp>
      <p:sp>
        <p:nvSpPr>
          <p:cNvPr id="76" name="文字方塊 13"/>
          <p:cNvSpPr txBox="1"/>
          <p:nvPr/>
        </p:nvSpPr>
        <p:spPr>
          <a:xfrm>
            <a:off x="-14566" y="3017602"/>
            <a:ext cx="1677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TW" sz="1600" b="1" dirty="0" smtClean="0">
                <a:solidFill>
                  <a:srgbClr val="0070C0"/>
                </a:solidFill>
              </a:rPr>
              <a:t>Тыльная панель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267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Установка камеры с фиксированным фокусом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3" name="矩形 3"/>
          <p:cNvSpPr/>
          <p:nvPr/>
        </p:nvSpPr>
        <p:spPr>
          <a:xfrm>
            <a:off x="515556" y="1541102"/>
            <a:ext cx="7500535" cy="296347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1"/>
          <p:cNvSpPr/>
          <p:nvPr/>
        </p:nvSpPr>
        <p:spPr>
          <a:xfrm>
            <a:off x="1642047" y="2160104"/>
            <a:ext cx="4504719" cy="1656184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27"/>
          <p:cNvCxnSpPr/>
          <p:nvPr/>
        </p:nvCxnSpPr>
        <p:spPr>
          <a:xfrm>
            <a:off x="6437813" y="1624279"/>
            <a:ext cx="4963" cy="27141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文字方塊 31"/>
          <p:cNvSpPr txBox="1"/>
          <p:nvPr/>
        </p:nvSpPr>
        <p:spPr>
          <a:xfrm>
            <a:off x="6442776" y="1506355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270</a:t>
            </a:r>
            <a:r>
              <a:rPr lang="ru-RU" altLang="zh-TW" dirty="0" smtClean="0">
                <a:latin typeface="+mn-lt"/>
              </a:rPr>
              <a:t>см</a:t>
            </a:r>
            <a:endParaRPr lang="zh-TW" altLang="en-US" dirty="0">
              <a:latin typeface="+mn-lt"/>
            </a:endParaRPr>
          </a:p>
        </p:txBody>
      </p:sp>
      <p:cxnSp>
        <p:nvCxnSpPr>
          <p:cNvPr id="7" name="直線接點 36"/>
          <p:cNvCxnSpPr/>
          <p:nvPr/>
        </p:nvCxnSpPr>
        <p:spPr>
          <a:xfrm>
            <a:off x="7019907" y="1878790"/>
            <a:ext cx="829236" cy="9268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接點 38"/>
          <p:cNvCxnSpPr/>
          <p:nvPr/>
        </p:nvCxnSpPr>
        <p:spPr>
          <a:xfrm flipH="1">
            <a:off x="7011796" y="2822147"/>
            <a:ext cx="829234" cy="11521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弧形 40"/>
          <p:cNvSpPr/>
          <p:nvPr/>
        </p:nvSpPr>
        <p:spPr>
          <a:xfrm rot="12544946">
            <a:off x="7588594" y="2438849"/>
            <a:ext cx="432048" cy="548640"/>
          </a:xfrm>
          <a:prstGeom prst="arc">
            <a:avLst>
              <a:gd name="adj1" fmla="val 16192443"/>
              <a:gd name="adj2" fmla="val 20899120"/>
            </a:avLst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34"/>
          <p:cNvSpPr/>
          <p:nvPr/>
        </p:nvSpPr>
        <p:spPr>
          <a:xfrm>
            <a:off x="7886214" y="1857511"/>
            <a:ext cx="144016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48" descr="EVC100_kit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2553" y="2313832"/>
            <a:ext cx="613350" cy="653744"/>
          </a:xfrm>
          <a:prstGeom prst="rect">
            <a:avLst/>
          </a:prstGeom>
        </p:spPr>
      </p:pic>
      <p:sp>
        <p:nvSpPr>
          <p:cNvPr id="13" name="文字方塊 35"/>
          <p:cNvSpPr txBox="1"/>
          <p:nvPr/>
        </p:nvSpPr>
        <p:spPr>
          <a:xfrm>
            <a:off x="6822748" y="40102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1</a:t>
            </a:r>
            <a:r>
              <a:rPr lang="en-US" altLang="zh-CN" dirty="0" smtClean="0">
                <a:latin typeface="+mn-lt"/>
              </a:rPr>
              <a:t>5</a:t>
            </a:r>
            <a:r>
              <a:rPr lang="en-US" altLang="zh-TW" dirty="0" smtClean="0">
                <a:latin typeface="+mn-lt"/>
              </a:rPr>
              <a:t>0</a:t>
            </a:r>
            <a:r>
              <a:rPr lang="ru-RU" altLang="zh-TW" dirty="0" smtClean="0">
                <a:latin typeface="+mn-lt"/>
              </a:rPr>
              <a:t>см</a:t>
            </a:r>
            <a:endParaRPr lang="zh-TW" altLang="en-US" dirty="0">
              <a:latin typeface="+mn-lt"/>
            </a:endParaRPr>
          </a:p>
        </p:txBody>
      </p:sp>
      <p:cxnSp>
        <p:nvCxnSpPr>
          <p:cNvPr id="14" name="直線單箭頭接點 33"/>
          <p:cNvCxnSpPr/>
          <p:nvPr/>
        </p:nvCxnSpPr>
        <p:spPr>
          <a:xfrm flipV="1">
            <a:off x="6539290" y="4265520"/>
            <a:ext cx="1440160" cy="92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圓角矩形 53"/>
          <p:cNvSpPr/>
          <p:nvPr/>
        </p:nvSpPr>
        <p:spPr>
          <a:xfrm>
            <a:off x="5236221" y="3974275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53"/>
          <p:cNvSpPr/>
          <p:nvPr/>
        </p:nvSpPr>
        <p:spPr>
          <a:xfrm>
            <a:off x="4485988" y="3993734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53"/>
          <p:cNvSpPr/>
          <p:nvPr/>
        </p:nvSpPr>
        <p:spPr>
          <a:xfrm>
            <a:off x="1938870" y="3978347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53"/>
          <p:cNvSpPr/>
          <p:nvPr/>
        </p:nvSpPr>
        <p:spPr>
          <a:xfrm>
            <a:off x="2739963" y="3993734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53"/>
          <p:cNvSpPr/>
          <p:nvPr/>
        </p:nvSpPr>
        <p:spPr>
          <a:xfrm>
            <a:off x="3656423" y="3978347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380956" y="2138071"/>
            <a:ext cx="461665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TV </a:t>
            </a:r>
            <a:r>
              <a:rPr lang="ru-RU" dirty="0" smtClean="0">
                <a:latin typeface="+mj-lt"/>
              </a:rPr>
              <a:t>или экран</a:t>
            </a:r>
            <a:endParaRPr lang="en-US" dirty="0">
              <a:latin typeface="+mj-lt"/>
            </a:endParaRPr>
          </a:p>
        </p:txBody>
      </p:sp>
      <p:sp>
        <p:nvSpPr>
          <p:cNvPr id="22" name="圓角矩形 53"/>
          <p:cNvSpPr/>
          <p:nvPr/>
        </p:nvSpPr>
        <p:spPr>
          <a:xfrm>
            <a:off x="5244757" y="1684514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53"/>
          <p:cNvSpPr/>
          <p:nvPr/>
        </p:nvSpPr>
        <p:spPr>
          <a:xfrm>
            <a:off x="4414402" y="1677491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53"/>
          <p:cNvSpPr/>
          <p:nvPr/>
        </p:nvSpPr>
        <p:spPr>
          <a:xfrm>
            <a:off x="3589243" y="1660513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53"/>
          <p:cNvSpPr/>
          <p:nvPr/>
        </p:nvSpPr>
        <p:spPr>
          <a:xfrm>
            <a:off x="2785931" y="1675900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53"/>
          <p:cNvSpPr/>
          <p:nvPr/>
        </p:nvSpPr>
        <p:spPr>
          <a:xfrm>
            <a:off x="1907326" y="1698770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54"/>
          <p:cNvSpPr/>
          <p:nvPr/>
        </p:nvSpPr>
        <p:spPr>
          <a:xfrm rot="5400000">
            <a:off x="959199" y="2505583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54"/>
          <p:cNvSpPr/>
          <p:nvPr/>
        </p:nvSpPr>
        <p:spPr>
          <a:xfrm rot="5400000">
            <a:off x="924936" y="3265802"/>
            <a:ext cx="5760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5"/>
          <p:cNvCxnSpPr/>
          <p:nvPr/>
        </p:nvCxnSpPr>
        <p:spPr>
          <a:xfrm flipH="1">
            <a:off x="229201" y="1483129"/>
            <a:ext cx="11773" cy="2963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文字方塊 26"/>
          <p:cNvSpPr txBox="1"/>
          <p:nvPr/>
        </p:nvSpPr>
        <p:spPr>
          <a:xfrm rot="5400000">
            <a:off x="-272756" y="2873240"/>
            <a:ext cx="1014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n-lt"/>
                <a:ea typeface="Arial Unicode MS" pitchFamily="34" charset="-120"/>
                <a:cs typeface="Arial Unicode MS" pitchFamily="34" charset="-120"/>
              </a:rPr>
              <a:t>350 </a:t>
            </a:r>
            <a:r>
              <a:rPr lang="ru-RU" altLang="zh-TW" dirty="0" smtClean="0">
                <a:ea typeface="Arial Unicode MS" pitchFamily="34" charset="-120"/>
                <a:cs typeface="Arial Unicode MS" pitchFamily="34" charset="-120"/>
              </a:rPr>
              <a:t>см</a:t>
            </a:r>
            <a:endParaRPr lang="zh-TW" altLang="en-US" dirty="0"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4" name="文字方塊 62"/>
          <p:cNvSpPr txBox="1"/>
          <p:nvPr/>
        </p:nvSpPr>
        <p:spPr>
          <a:xfrm>
            <a:off x="6712396" y="264387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600" dirty="0" smtClean="0"/>
              <a:t>Угол</a:t>
            </a:r>
            <a:r>
              <a:rPr lang="en-US" altLang="zh-TW" sz="1600" dirty="0" smtClean="0">
                <a:latin typeface="+mn-lt"/>
              </a:rPr>
              <a:t> 88</a:t>
            </a:r>
            <a:r>
              <a:rPr lang="en-US" altLang="zh-TW" sz="1600" baseline="30000" dirty="0" smtClean="0">
                <a:latin typeface="+mn-lt"/>
              </a:rPr>
              <a:t>o</a:t>
            </a:r>
          </a:p>
        </p:txBody>
      </p:sp>
      <p:cxnSp>
        <p:nvCxnSpPr>
          <p:cNvPr id="35" name="直線單箭頭接點 23"/>
          <p:cNvCxnSpPr/>
          <p:nvPr/>
        </p:nvCxnSpPr>
        <p:spPr>
          <a:xfrm>
            <a:off x="528903" y="1382600"/>
            <a:ext cx="74871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文字方塊 24"/>
          <p:cNvSpPr txBox="1"/>
          <p:nvPr/>
        </p:nvSpPr>
        <p:spPr>
          <a:xfrm>
            <a:off x="3736629" y="1124989"/>
            <a:ext cx="9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600 </a:t>
            </a:r>
            <a:r>
              <a:rPr lang="ru-RU" altLang="zh-TW" dirty="0" smtClean="0">
                <a:ea typeface="Arial Unicode MS" pitchFamily="34" charset="-120"/>
                <a:cs typeface="Arial Unicode MS" pitchFamily="34" charset="-120"/>
              </a:rPr>
              <a:t>см</a:t>
            </a:r>
            <a:endParaRPr lang="zh-TW" altLang="en-US" dirty="0"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20605" y="802496"/>
            <a:ext cx="3730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rgbClr val="0070C0"/>
                </a:solidFill>
              </a:rPr>
              <a:t>8 </a:t>
            </a:r>
            <a:r>
              <a:rPr lang="en-US" altLang="zh-CN" sz="1600" b="1" dirty="0">
                <a:solidFill>
                  <a:srgbClr val="0070C0"/>
                </a:solidFill>
              </a:rPr>
              <a:t>~</a:t>
            </a:r>
            <a:r>
              <a:rPr lang="zh-CN" altLang="en-US" sz="1600" b="1" dirty="0">
                <a:solidFill>
                  <a:srgbClr val="0070C0"/>
                </a:solidFill>
              </a:rPr>
              <a:t> </a:t>
            </a:r>
            <a:r>
              <a:rPr lang="en-US" altLang="zh-TW" sz="1600" b="1" dirty="0">
                <a:solidFill>
                  <a:srgbClr val="0070C0"/>
                </a:solidFill>
              </a:rPr>
              <a:t>12 </a:t>
            </a:r>
            <a:r>
              <a:rPr lang="ru-RU" altLang="zh-TW" sz="1600" b="1" dirty="0" smtClean="0">
                <a:solidFill>
                  <a:srgbClr val="0070C0"/>
                </a:solidFill>
              </a:rPr>
              <a:t>участников в </a:t>
            </a:r>
            <a:r>
              <a:rPr lang="ru-RU" altLang="zh-TW" sz="1600" b="1" dirty="0" err="1" smtClean="0">
                <a:solidFill>
                  <a:srgbClr val="0070C0"/>
                </a:solidFill>
              </a:rPr>
              <a:t>конференцкомнате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1280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Установка </a:t>
            </a:r>
            <a:r>
              <a:rPr lang="en-US" sz="2300" i="1" dirty="0">
                <a:solidFill>
                  <a:srgbClr val="024490"/>
                </a:solidFill>
              </a:rPr>
              <a:t>PTZ-</a:t>
            </a:r>
            <a:r>
              <a:rPr lang="ru-RU" sz="2300" i="1" dirty="0">
                <a:solidFill>
                  <a:srgbClr val="024490"/>
                </a:solidFill>
              </a:rPr>
              <a:t>камеры</a:t>
            </a:r>
          </a:p>
        </p:txBody>
      </p:sp>
      <p:sp>
        <p:nvSpPr>
          <p:cNvPr id="3" name="矩形 3"/>
          <p:cNvSpPr/>
          <p:nvPr/>
        </p:nvSpPr>
        <p:spPr>
          <a:xfrm>
            <a:off x="868781" y="1670814"/>
            <a:ext cx="6953459" cy="288387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1"/>
          <p:cNvSpPr/>
          <p:nvPr/>
        </p:nvSpPr>
        <p:spPr>
          <a:xfrm>
            <a:off x="2152117" y="2449531"/>
            <a:ext cx="3816424" cy="1385777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3"/>
          <p:cNvSpPr/>
          <p:nvPr/>
        </p:nvSpPr>
        <p:spPr>
          <a:xfrm>
            <a:off x="4603887" y="2080499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53"/>
          <p:cNvSpPr/>
          <p:nvPr/>
        </p:nvSpPr>
        <p:spPr>
          <a:xfrm>
            <a:off x="5271299" y="2089905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53"/>
          <p:cNvSpPr/>
          <p:nvPr/>
        </p:nvSpPr>
        <p:spPr>
          <a:xfrm>
            <a:off x="3936475" y="2089905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53"/>
          <p:cNvSpPr/>
          <p:nvPr/>
        </p:nvSpPr>
        <p:spPr>
          <a:xfrm>
            <a:off x="3269063" y="2080498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53"/>
          <p:cNvSpPr/>
          <p:nvPr/>
        </p:nvSpPr>
        <p:spPr>
          <a:xfrm>
            <a:off x="2582425" y="2089905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53"/>
          <p:cNvSpPr/>
          <p:nvPr/>
        </p:nvSpPr>
        <p:spPr>
          <a:xfrm>
            <a:off x="5271299" y="3916827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53"/>
          <p:cNvSpPr/>
          <p:nvPr/>
        </p:nvSpPr>
        <p:spPr>
          <a:xfrm>
            <a:off x="4550569" y="3924564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53"/>
          <p:cNvSpPr/>
          <p:nvPr/>
        </p:nvSpPr>
        <p:spPr>
          <a:xfrm>
            <a:off x="3863836" y="3924564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53"/>
          <p:cNvSpPr/>
          <p:nvPr/>
        </p:nvSpPr>
        <p:spPr>
          <a:xfrm>
            <a:off x="3143106" y="3899961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53"/>
          <p:cNvSpPr/>
          <p:nvPr/>
        </p:nvSpPr>
        <p:spPr>
          <a:xfrm>
            <a:off x="2456373" y="3899960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25"/>
          <p:cNvCxnSpPr/>
          <p:nvPr/>
        </p:nvCxnSpPr>
        <p:spPr>
          <a:xfrm>
            <a:off x="566057" y="1567542"/>
            <a:ext cx="0" cy="2883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文字方塊 26"/>
          <p:cNvSpPr txBox="1"/>
          <p:nvPr/>
        </p:nvSpPr>
        <p:spPr>
          <a:xfrm rot="5400000">
            <a:off x="134057" y="2957753"/>
            <a:ext cx="86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350 </a:t>
            </a:r>
            <a:r>
              <a:rPr lang="ru-RU" altLang="zh-TW" dirty="0" smtClean="0">
                <a:ea typeface="Arial Unicode MS" pitchFamily="34" charset="-120"/>
                <a:cs typeface="Arial Unicode MS" pitchFamily="34" charset="-120"/>
              </a:rPr>
              <a:t>см</a:t>
            </a:r>
            <a:endParaRPr lang="zh-TW" altLang="en-US" dirty="0"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3" name="圓角矩形 53"/>
          <p:cNvSpPr/>
          <p:nvPr/>
        </p:nvSpPr>
        <p:spPr>
          <a:xfrm rot="5400000">
            <a:off x="1622597" y="2649743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53"/>
          <p:cNvSpPr/>
          <p:nvPr/>
        </p:nvSpPr>
        <p:spPr>
          <a:xfrm rot="5400000">
            <a:off x="1611018" y="3370713"/>
            <a:ext cx="500676" cy="21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7"/>
          <p:cNvCxnSpPr/>
          <p:nvPr/>
        </p:nvCxnSpPr>
        <p:spPr>
          <a:xfrm>
            <a:off x="6374541" y="2080498"/>
            <a:ext cx="0" cy="20685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文字方塊 31"/>
          <p:cNvSpPr txBox="1"/>
          <p:nvPr/>
        </p:nvSpPr>
        <p:spPr>
          <a:xfrm>
            <a:off x="6336688" y="1811963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270</a:t>
            </a:r>
            <a:r>
              <a:rPr lang="ru-RU" altLang="zh-TW" dirty="0" smtClean="0">
                <a:latin typeface="+mn-lt"/>
              </a:rPr>
              <a:t>см</a:t>
            </a:r>
            <a:endParaRPr lang="zh-TW" altLang="en-US" dirty="0">
              <a:latin typeface="+mn-lt"/>
            </a:endParaRPr>
          </a:p>
        </p:txBody>
      </p:sp>
      <p:cxnSp>
        <p:nvCxnSpPr>
          <p:cNvPr id="28" name="直線接點 36"/>
          <p:cNvCxnSpPr/>
          <p:nvPr/>
        </p:nvCxnSpPr>
        <p:spPr>
          <a:xfrm>
            <a:off x="6593012" y="2350379"/>
            <a:ext cx="1008112" cy="7200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接點 38"/>
          <p:cNvCxnSpPr/>
          <p:nvPr/>
        </p:nvCxnSpPr>
        <p:spPr>
          <a:xfrm flipH="1">
            <a:off x="6698981" y="3082165"/>
            <a:ext cx="870217" cy="10801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弧形 40"/>
          <p:cNvSpPr/>
          <p:nvPr/>
        </p:nvSpPr>
        <p:spPr>
          <a:xfrm rot="12544946">
            <a:off x="7313610" y="2764187"/>
            <a:ext cx="358362" cy="528657"/>
          </a:xfrm>
          <a:prstGeom prst="arc">
            <a:avLst>
              <a:gd name="adj1" fmla="val 16192443"/>
              <a:gd name="adj2" fmla="val 20899120"/>
            </a:avLst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4"/>
          <p:cNvSpPr/>
          <p:nvPr/>
        </p:nvSpPr>
        <p:spPr>
          <a:xfrm>
            <a:off x="7678224" y="1996629"/>
            <a:ext cx="144016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Picture 2" descr="C:\Users\v000730\Downloads\eCam-3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628" y="2099843"/>
            <a:ext cx="386999" cy="54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下載\@EVC Series\@EVCX50\Professional photos\PNG\New eCam PTZ (3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798" y="3542822"/>
            <a:ext cx="425273" cy="4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144059" y="2296134"/>
            <a:ext cx="461665" cy="1539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TV </a:t>
            </a:r>
            <a:r>
              <a:rPr lang="ru-RU" dirty="0" smtClean="0">
                <a:latin typeface="+mj-lt"/>
              </a:rPr>
              <a:t>или экран</a:t>
            </a:r>
            <a:endParaRPr lang="en-US" dirty="0">
              <a:latin typeface="+mj-lt"/>
            </a:endParaRPr>
          </a:p>
        </p:txBody>
      </p:sp>
      <p:sp>
        <p:nvSpPr>
          <p:cNvPr id="35" name="文字方塊 62"/>
          <p:cNvSpPr txBox="1"/>
          <p:nvPr/>
        </p:nvSpPr>
        <p:spPr>
          <a:xfrm>
            <a:off x="6336688" y="3003919"/>
            <a:ext cx="103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200" dirty="0" smtClean="0"/>
              <a:t>Угол</a:t>
            </a:r>
            <a:r>
              <a:rPr lang="en-US" altLang="zh-TW" sz="1200" dirty="0" smtClean="0"/>
              <a:t> 67-82</a:t>
            </a:r>
            <a:r>
              <a:rPr lang="en-US" altLang="zh-TW" sz="1200" baseline="30000" dirty="0" smtClean="0"/>
              <a:t>o</a:t>
            </a:r>
          </a:p>
        </p:txBody>
      </p:sp>
      <p:cxnSp>
        <p:nvCxnSpPr>
          <p:cNvPr id="37" name="直線單箭頭接點 33"/>
          <p:cNvCxnSpPr/>
          <p:nvPr/>
        </p:nvCxnSpPr>
        <p:spPr>
          <a:xfrm>
            <a:off x="5937539" y="4366680"/>
            <a:ext cx="183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文字方塊 35"/>
          <p:cNvSpPr txBox="1"/>
          <p:nvPr/>
        </p:nvSpPr>
        <p:spPr>
          <a:xfrm>
            <a:off x="6603054" y="4105923"/>
            <a:ext cx="8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200</a:t>
            </a:r>
            <a:r>
              <a:rPr lang="ru-RU" altLang="zh-TW" dirty="0" smtClean="0">
                <a:latin typeface="+mn-lt"/>
              </a:rPr>
              <a:t> см</a:t>
            </a:r>
            <a:endParaRPr lang="zh-TW" altLang="en-US" dirty="0">
              <a:latin typeface="+mn-lt"/>
            </a:endParaRPr>
          </a:p>
        </p:txBody>
      </p:sp>
      <p:cxnSp>
        <p:nvCxnSpPr>
          <p:cNvPr id="39" name="直線單箭頭接點 23"/>
          <p:cNvCxnSpPr/>
          <p:nvPr/>
        </p:nvCxnSpPr>
        <p:spPr>
          <a:xfrm>
            <a:off x="889627" y="1444152"/>
            <a:ext cx="702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文字方塊 24"/>
          <p:cNvSpPr txBox="1"/>
          <p:nvPr/>
        </p:nvSpPr>
        <p:spPr>
          <a:xfrm>
            <a:off x="3754813" y="1295370"/>
            <a:ext cx="86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650 </a:t>
            </a:r>
            <a:r>
              <a:rPr lang="ru-RU" altLang="zh-TW" dirty="0" smtClean="0">
                <a:ea typeface="Arial Unicode MS" pitchFamily="34" charset="-120"/>
                <a:cs typeface="Arial Unicode MS" pitchFamily="34" charset="-120"/>
              </a:rPr>
              <a:t>см</a:t>
            </a:r>
            <a:endParaRPr lang="zh-TW" altLang="en-US" dirty="0"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70046" y="912780"/>
            <a:ext cx="4134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8 </a:t>
            </a:r>
            <a:r>
              <a:rPr lang="en-US" altLang="zh-CN" b="1" dirty="0">
                <a:solidFill>
                  <a:srgbClr val="0070C0"/>
                </a:solidFill>
              </a:rPr>
              <a:t>~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>12 </a:t>
            </a:r>
            <a:r>
              <a:rPr lang="ru-RU" altLang="zh-TW" b="1" dirty="0">
                <a:solidFill>
                  <a:srgbClr val="0070C0"/>
                </a:solidFill>
              </a:rPr>
              <a:t>у</a:t>
            </a:r>
            <a:r>
              <a:rPr lang="ru-RU" altLang="zh-TW" b="1" dirty="0" smtClean="0">
                <a:solidFill>
                  <a:srgbClr val="0070C0"/>
                </a:solidFill>
              </a:rPr>
              <a:t>частников в </a:t>
            </a:r>
            <a:r>
              <a:rPr lang="ru-RU" altLang="zh-TW" b="1" dirty="0" err="1" smtClean="0">
                <a:solidFill>
                  <a:srgbClr val="0070C0"/>
                </a:solidFill>
              </a:rPr>
              <a:t>конференцкомнате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210377"/>
            <a:ext cx="8789986" cy="52430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EVC </a:t>
            </a:r>
            <a:r>
              <a:rPr lang="ru-RU" sz="2300" i="1" dirty="0">
                <a:solidFill>
                  <a:srgbClr val="024490"/>
                </a:solidFill>
              </a:rPr>
              <a:t>Аксессуары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8099418"/>
              </p:ext>
            </p:extLst>
          </p:nvPr>
        </p:nvGraphicFramePr>
        <p:xfrm>
          <a:off x="0" y="807717"/>
          <a:ext cx="9144000" cy="3693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724"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Аксессуар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Фото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Аксессуар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Фото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517"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Микрофон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HDMI </a:t>
                      </a:r>
                      <a:r>
                        <a:rPr lang="ru-RU" altLang="zh-TW" dirty="0" smtClean="0"/>
                        <a:t>кабель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(1.5</a:t>
                      </a:r>
                      <a:r>
                        <a:rPr lang="ru-RU" altLang="zh-TW" dirty="0" smtClean="0"/>
                        <a:t>м</a:t>
                      </a:r>
                      <a:r>
                        <a:rPr lang="en-US" altLang="zh-TW" dirty="0" smtClean="0"/>
                        <a:t>/3</a:t>
                      </a:r>
                      <a:r>
                        <a:rPr lang="ru-RU" altLang="zh-TW" dirty="0" smtClean="0"/>
                        <a:t>м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336"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Пульт</a:t>
                      </a:r>
                      <a:r>
                        <a:rPr lang="ru-RU" altLang="zh-TW" baseline="0" dirty="0" smtClean="0"/>
                        <a:t> управления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Микрофонный расширитель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517"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600" dirty="0" smtClean="0"/>
                        <a:t>Кабель</a:t>
                      </a:r>
                      <a:r>
                        <a:rPr lang="ru-RU" altLang="zh-TW" sz="1600" baseline="0" dirty="0" smtClean="0"/>
                        <a:t> для камеры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en-US" altLang="zh-TW" sz="1600" dirty="0" smtClean="0"/>
                        <a:t>(3</a:t>
                      </a:r>
                      <a:r>
                        <a:rPr lang="ru-RU" altLang="zh-TW" sz="1600" dirty="0" smtClean="0"/>
                        <a:t>м</a:t>
                      </a:r>
                      <a:r>
                        <a:rPr lang="en-US" altLang="zh-TW" sz="1600" dirty="0" smtClean="0"/>
                        <a:t>/10</a:t>
                      </a:r>
                      <a:r>
                        <a:rPr lang="ru-RU" altLang="zh-TW" sz="1600" dirty="0" smtClean="0"/>
                        <a:t>м</a:t>
                      </a:r>
                      <a:r>
                        <a:rPr lang="en-US" altLang="zh-TW" sz="1600" dirty="0" smtClean="0"/>
                        <a:t>/15</a:t>
                      </a:r>
                      <a:r>
                        <a:rPr lang="ru-RU" altLang="zh-TW" sz="1600" dirty="0" smtClean="0"/>
                        <a:t>м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Блок</a:t>
                      </a:r>
                      <a:r>
                        <a:rPr lang="ru-RU" altLang="zh-TW" baseline="0" dirty="0" smtClean="0"/>
                        <a:t> питания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517"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600" dirty="0" smtClean="0"/>
                        <a:t>Кабель</a:t>
                      </a:r>
                      <a:r>
                        <a:rPr lang="ru-RU" altLang="zh-TW" sz="1600" baseline="0" dirty="0" smtClean="0"/>
                        <a:t> для микрофона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en-US" altLang="zh-TW" sz="1600" dirty="0" smtClean="0"/>
                        <a:t>(5</a:t>
                      </a:r>
                      <a:r>
                        <a:rPr lang="ru-RU" altLang="zh-TW" sz="1600" dirty="0" smtClean="0"/>
                        <a:t>м</a:t>
                      </a:r>
                      <a:r>
                        <a:rPr lang="en-US" altLang="zh-TW" sz="1600" dirty="0" smtClean="0"/>
                        <a:t>/10</a:t>
                      </a:r>
                      <a:r>
                        <a:rPr lang="ru-RU" altLang="zh-TW" sz="1600" dirty="0" smtClean="0"/>
                        <a:t>м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dirty="0" smtClean="0"/>
                        <a:t>Полка</a:t>
                      </a:r>
                      <a:r>
                        <a:rPr lang="ru-RU" altLang="zh-TW" baseline="0" dirty="0" smtClean="0"/>
                        <a:t> для камеры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336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                                                        </a:t>
                      </a:r>
                      <a:r>
                        <a:rPr lang="ru-RU" altLang="zh-TW" dirty="0" smtClean="0"/>
                        <a:t>Сетевой</a:t>
                      </a:r>
                      <a:r>
                        <a:rPr lang="ru-RU" altLang="zh-TW" baseline="0" dirty="0" smtClean="0"/>
                        <a:t> кабель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圖片 4" descr="EVC-series-MI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870" y="1205989"/>
            <a:ext cx="720080" cy="646308"/>
          </a:xfrm>
          <a:prstGeom prst="rect">
            <a:avLst/>
          </a:prstGeom>
        </p:spPr>
      </p:pic>
      <p:pic>
        <p:nvPicPr>
          <p:cNvPr id="7" name="圖片 5" descr="EVC_Remote contro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3209196" y="1223447"/>
            <a:ext cx="462904" cy="2022966"/>
          </a:xfrm>
          <a:prstGeom prst="rect">
            <a:avLst/>
          </a:prstGeom>
        </p:spPr>
      </p:pic>
      <p:pic>
        <p:nvPicPr>
          <p:cNvPr id="8" name="圖片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004" y="3189083"/>
            <a:ext cx="854457" cy="6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52" y="2052090"/>
            <a:ext cx="2032010" cy="3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8834" y="3813237"/>
            <a:ext cx="818668" cy="722022"/>
          </a:xfrm>
          <a:prstGeom prst="rect">
            <a:avLst/>
          </a:prstGeom>
          <a:noFill/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4029" y="1242876"/>
            <a:ext cx="873823" cy="680935"/>
          </a:xfrm>
          <a:prstGeom prst="rect">
            <a:avLst/>
          </a:prstGeom>
          <a:noFill/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8246" y="2438060"/>
            <a:ext cx="809408" cy="794812"/>
          </a:xfrm>
          <a:prstGeom prst="rect">
            <a:avLst/>
          </a:prstGeom>
          <a:noFill/>
        </p:spPr>
      </p:pic>
      <p:pic>
        <p:nvPicPr>
          <p:cNvPr id="13" name="圖片 1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981" y="3156133"/>
            <a:ext cx="1293531" cy="746369"/>
          </a:xfrm>
          <a:prstGeom prst="rect">
            <a:avLst/>
          </a:prstGeom>
        </p:spPr>
      </p:pic>
      <p:pic>
        <p:nvPicPr>
          <p:cNvPr id="14" name="圖片 1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161" y="2468229"/>
            <a:ext cx="876300" cy="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373380"/>
            <a:ext cx="8789986" cy="540685"/>
          </a:xfrm>
        </p:spPr>
        <p:txBody>
          <a:bodyPr>
            <a:noAutofit/>
          </a:bodyPr>
          <a:lstStyle/>
          <a:p>
            <a:r>
              <a:rPr lang="en-US" sz="2300" i="1" dirty="0" err="1">
                <a:solidFill>
                  <a:srgbClr val="024490"/>
                </a:solidFill>
              </a:rPr>
              <a:t>AVer</a:t>
            </a:r>
            <a:r>
              <a:rPr lang="en-US" sz="2300" i="1" dirty="0">
                <a:solidFill>
                  <a:srgbClr val="024490"/>
                </a:solidFill>
              </a:rPr>
              <a:t> VC Success Stories</a:t>
            </a:r>
            <a:br>
              <a:rPr lang="en-US" sz="2300" i="1" dirty="0">
                <a:solidFill>
                  <a:srgbClr val="024490"/>
                </a:solidFill>
              </a:rPr>
            </a:br>
            <a:endParaRPr lang="ru-RU" sz="2300" i="1" dirty="0">
              <a:solidFill>
                <a:srgbClr val="024490"/>
              </a:solidFill>
            </a:endParaRPr>
          </a:p>
        </p:txBody>
      </p:sp>
      <p:pic>
        <p:nvPicPr>
          <p:cNvPr id="5" name="Picture 5" descr="D:\下載\@EVC Series\EVC900 application photo\EVC900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79" y="871121"/>
            <a:ext cx="6070640" cy="370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4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789986" cy="689560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Институт </a:t>
            </a:r>
            <a:r>
              <a:rPr lang="ru-RU" sz="2300" i="1" dirty="0">
                <a:solidFill>
                  <a:srgbClr val="024490"/>
                </a:solidFill>
              </a:rPr>
              <a:t>глаза </a:t>
            </a:r>
            <a:r>
              <a:rPr lang="ru-RU" sz="2300" i="1" dirty="0">
                <a:solidFill>
                  <a:srgbClr val="024490"/>
                </a:solidFill>
              </a:rPr>
              <a:t>Дар-</a:t>
            </a:r>
            <a:r>
              <a:rPr lang="ru-RU" sz="2300" i="1" dirty="0" err="1">
                <a:solidFill>
                  <a:srgbClr val="024490"/>
                </a:solidFill>
              </a:rPr>
              <a:t>Ойун</a:t>
            </a:r>
            <a:r>
              <a:rPr lang="ru-RU" sz="2300" i="1" dirty="0">
                <a:solidFill>
                  <a:srgbClr val="024490"/>
                </a:solidFill>
              </a:rPr>
              <a:t>, Египет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438" y="1140184"/>
            <a:ext cx="5128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Ведущим медицинским центрам </a:t>
            </a:r>
            <a:r>
              <a:rPr lang="ru-RU" dirty="0"/>
              <a:t>в Египте и Ливии, специализирующиеся в области офтальмологии</a:t>
            </a:r>
          </a:p>
          <a:p>
            <a:r>
              <a:rPr lang="ru-RU" dirty="0" smtClean="0"/>
              <a:t>Необходима рентабельная </a:t>
            </a:r>
            <a:r>
              <a:rPr lang="ru-RU" dirty="0"/>
              <a:t>VC для еженедельного обмена данными между филиалами больниц</a:t>
            </a:r>
          </a:p>
          <a:p>
            <a:r>
              <a:rPr lang="ru-RU" dirty="0" smtClean="0"/>
              <a:t>Демонстрация </a:t>
            </a:r>
            <a:r>
              <a:rPr lang="ru-RU" dirty="0"/>
              <a:t>использование новых технологий в хирургии катаракты и обмен живыми изображениями</a:t>
            </a:r>
          </a:p>
          <a:p>
            <a:r>
              <a:rPr lang="ru-RU" dirty="0"/>
              <a:t>Установлен 1 EVC900 в операционном зале</a:t>
            </a:r>
          </a:p>
          <a:p>
            <a:r>
              <a:rPr lang="ru-RU" dirty="0" smtClean="0"/>
              <a:t>И используется совместно с </a:t>
            </a:r>
            <a:r>
              <a:rPr lang="ru-RU" dirty="0"/>
              <a:t>офтальмическими микроскопами через DVI</a:t>
            </a:r>
          </a:p>
        </p:txBody>
      </p:sp>
      <p:pic>
        <p:nvPicPr>
          <p:cNvPr id="4" name="Picture 2" descr="D:\D\3 Biz Channel MKT\7 Case study\Tatas\Tatas ophthalmologic operation_2014Oct\Sequence 01.Still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028" y="800283"/>
            <a:ext cx="3444505" cy="1937534"/>
          </a:xfrm>
          <a:prstGeom prst="rect">
            <a:avLst/>
          </a:prstGeom>
          <a:noFill/>
        </p:spPr>
      </p:pic>
      <p:pic>
        <p:nvPicPr>
          <p:cNvPr id="5" name="圖片 15" descr="EVC300_EVC900_kit(2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191" y="2655127"/>
            <a:ext cx="1699452" cy="1214020"/>
          </a:xfrm>
          <a:prstGeom prst="rect">
            <a:avLst/>
          </a:prstGeom>
        </p:spPr>
      </p:pic>
      <p:pic>
        <p:nvPicPr>
          <p:cNvPr id="6" name="Picture 3" descr="D:\D\3 Biz Channel MKT\4 Award, Smile logo\台灣精品獎\TE201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553" y="2655127"/>
            <a:ext cx="572964" cy="5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下載\icons\1419410600_conference-12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333" y="3023003"/>
            <a:ext cx="542962" cy="542962"/>
          </a:xfrm>
          <a:prstGeom prst="rect">
            <a:avLst/>
          </a:prstGeom>
          <a:noFill/>
        </p:spPr>
      </p:pic>
      <p:sp>
        <p:nvSpPr>
          <p:cNvPr id="8" name="TextBox 12"/>
          <p:cNvSpPr txBox="1"/>
          <p:nvPr/>
        </p:nvSpPr>
        <p:spPr>
          <a:xfrm>
            <a:off x="7339280" y="2748094"/>
            <a:ext cx="1903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Conference Room</a:t>
            </a:r>
            <a:endParaRPr kumimoji="0" lang="en-US" sz="16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9" name="Straight Arrow Connector 38"/>
          <p:cNvCxnSpPr/>
          <p:nvPr/>
        </p:nvCxnSpPr>
        <p:spPr>
          <a:xfrm flipH="1">
            <a:off x="6885482" y="3156418"/>
            <a:ext cx="792088" cy="36004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38"/>
          <p:cNvCxnSpPr/>
          <p:nvPr/>
        </p:nvCxnSpPr>
        <p:spPr>
          <a:xfrm flipH="1" flipV="1">
            <a:off x="6907232" y="3663400"/>
            <a:ext cx="864096" cy="216024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5" descr="D:\下載\icons\1418917521_hospita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1876" y="3801097"/>
            <a:ext cx="956816" cy="956816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771328" y="3663400"/>
            <a:ext cx="1216078" cy="9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12744" y="4634927"/>
            <a:ext cx="153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Surgery Room</a:t>
            </a:r>
            <a:endParaRPr kumimoji="0"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689375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24490"/>
                </a:solidFill>
              </a:rPr>
              <a:t>Acer</a:t>
            </a:r>
            <a:r>
              <a:rPr lang="ru-RU" sz="2300" i="1" dirty="0">
                <a:solidFill>
                  <a:srgbClr val="024490"/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Сингапур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503" y="96976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Установлен 1 EVC130P в </a:t>
            </a:r>
            <a:r>
              <a:rPr lang="ru-RU" sz="2000" dirty="0" err="1"/>
              <a:t>Acer</a:t>
            </a:r>
            <a:r>
              <a:rPr lang="ru-RU" sz="2000" dirty="0"/>
              <a:t> </a:t>
            </a:r>
            <a:r>
              <a:rPr lang="ru-RU" sz="2000" dirty="0" err="1"/>
              <a:t>Computer</a:t>
            </a:r>
            <a:r>
              <a:rPr lang="ru-RU" sz="2000" dirty="0"/>
              <a:t> (Сингапур) </a:t>
            </a:r>
            <a:r>
              <a:rPr lang="ru-RU" sz="2000" dirty="0" err="1"/>
              <a:t>Pte</a:t>
            </a:r>
            <a:r>
              <a:rPr lang="ru-RU" sz="2000" dirty="0"/>
              <a:t> </a:t>
            </a:r>
            <a:r>
              <a:rPr lang="ru-RU" sz="2000" dirty="0" err="1"/>
              <a:t>Ltd</a:t>
            </a:r>
            <a:endParaRPr lang="ru-RU" sz="2000" dirty="0"/>
          </a:p>
          <a:p>
            <a:r>
              <a:rPr lang="ru-RU" sz="2000" dirty="0" smtClean="0"/>
              <a:t>Требуется </a:t>
            </a:r>
            <a:r>
              <a:rPr lang="ru-RU" sz="2000" dirty="0"/>
              <a:t>систем видеоконференций с высоким </a:t>
            </a:r>
            <a:r>
              <a:rPr lang="ru-RU" sz="2000" dirty="0" smtClean="0"/>
              <a:t>качеством видео </a:t>
            </a:r>
            <a:r>
              <a:rPr lang="ru-RU" sz="2000" dirty="0"/>
              <a:t>для ежедневных встреч между собой и штабами</a:t>
            </a:r>
          </a:p>
          <a:p>
            <a:r>
              <a:rPr lang="ru-RU" sz="2000" dirty="0"/>
              <a:t>Использовал </a:t>
            </a:r>
            <a:r>
              <a:rPr lang="ru-RU" sz="2000" dirty="0" err="1"/>
              <a:t>Lxxxxx</a:t>
            </a:r>
            <a:r>
              <a:rPr lang="ru-RU" sz="2000" dirty="0"/>
              <a:t> в прошлом и теперь </a:t>
            </a:r>
            <a:r>
              <a:rPr lang="ru-RU" sz="2000" dirty="0" smtClean="0"/>
              <a:t>перешел </a:t>
            </a:r>
            <a:r>
              <a:rPr lang="ru-RU" sz="2000" dirty="0"/>
              <a:t>на </a:t>
            </a:r>
            <a:r>
              <a:rPr lang="ru-RU" sz="2000" dirty="0" err="1"/>
              <a:t>AVer</a:t>
            </a:r>
            <a:r>
              <a:rPr lang="ru-RU" sz="2000" dirty="0"/>
              <a:t> по причине </a:t>
            </a:r>
            <a:r>
              <a:rPr lang="ru-RU" sz="2000" dirty="0" smtClean="0"/>
              <a:t>качества, </a:t>
            </a:r>
            <a:r>
              <a:rPr lang="ru-RU" sz="2000" dirty="0"/>
              <a:t>не </a:t>
            </a:r>
            <a:r>
              <a:rPr lang="ru-RU" sz="2000" dirty="0" smtClean="0"/>
              <a:t>зависящего </a:t>
            </a:r>
            <a:r>
              <a:rPr lang="ru-RU" sz="2000" dirty="0"/>
              <a:t>от цены и обслуживания</a:t>
            </a:r>
          </a:p>
          <a:p>
            <a:r>
              <a:rPr lang="ru-RU" sz="2000" dirty="0" smtClean="0"/>
              <a:t>Использование контента </a:t>
            </a:r>
            <a:r>
              <a:rPr lang="ru-RU" sz="2000" dirty="0"/>
              <a:t>и запись </a:t>
            </a:r>
            <a:r>
              <a:rPr lang="ru-RU" sz="2000" dirty="0" smtClean="0"/>
              <a:t>в одно касание очень удобны.</a:t>
            </a:r>
            <a:endParaRPr lang="ru-RU" sz="2000" dirty="0"/>
          </a:p>
        </p:txBody>
      </p:sp>
      <p:pic>
        <p:nvPicPr>
          <p:cNvPr id="4" name="Picture 5" descr="D:\下載\@EVC Series\EVC900 application photo\EVC900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827" y="969767"/>
            <a:ext cx="2305050" cy="1468437"/>
          </a:xfrm>
          <a:prstGeom prst="rect">
            <a:avLst/>
          </a:prstGeom>
          <a:noFill/>
        </p:spPr>
      </p:pic>
      <p:pic>
        <p:nvPicPr>
          <p:cNvPr id="5" name="Picture 2" descr="D:\下載\icons\1419327683_Iconfinder_0006_Shape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167" y="2476672"/>
            <a:ext cx="592536" cy="592536"/>
          </a:xfrm>
          <a:prstGeom prst="rect">
            <a:avLst/>
          </a:prstGeom>
          <a:noFill/>
        </p:spPr>
      </p:pic>
      <p:sp>
        <p:nvSpPr>
          <p:cNvPr id="6" name="TextBox 27"/>
          <p:cNvSpPr txBox="1"/>
          <p:nvPr/>
        </p:nvSpPr>
        <p:spPr>
          <a:xfrm>
            <a:off x="6004825" y="2607873"/>
            <a:ext cx="1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HQ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cxnSp>
        <p:nvCxnSpPr>
          <p:cNvPr id="7" name="Straight Arrow Connector 33"/>
          <p:cNvCxnSpPr>
            <a:endCxn id="16" idx="0"/>
          </p:cNvCxnSpPr>
          <p:nvPr/>
        </p:nvCxnSpPr>
        <p:spPr>
          <a:xfrm>
            <a:off x="6418545" y="3069208"/>
            <a:ext cx="304196" cy="44699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35"/>
          <p:cNvCxnSpPr/>
          <p:nvPr/>
        </p:nvCxnSpPr>
        <p:spPr>
          <a:xfrm flipH="1">
            <a:off x="6097547" y="3069208"/>
            <a:ext cx="7748" cy="47699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36"/>
          <p:cNvCxnSpPr/>
          <p:nvPr/>
        </p:nvCxnSpPr>
        <p:spPr>
          <a:xfrm flipH="1">
            <a:off x="5593994" y="3091109"/>
            <a:ext cx="236173" cy="40043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3" descr="D:\下載\icons\1419327759_app_type_real_state_512px_GRE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167" y="3505779"/>
            <a:ext cx="600076" cy="600076"/>
          </a:xfrm>
          <a:prstGeom prst="rect">
            <a:avLst/>
          </a:prstGeom>
          <a:noFill/>
        </p:spPr>
      </p:pic>
      <p:pic>
        <p:nvPicPr>
          <p:cNvPr id="16" name="Picture 3" descr="D:\下載\icons\1419327759_app_type_real_state_512px_GRE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703" y="3516206"/>
            <a:ext cx="600076" cy="600076"/>
          </a:xfrm>
          <a:prstGeom prst="rect">
            <a:avLst/>
          </a:prstGeom>
          <a:noFill/>
        </p:spPr>
      </p:pic>
      <p:pic>
        <p:nvPicPr>
          <p:cNvPr id="18" name="Picture 3" descr="D:\下載\icons\1419327759_app_type_real_state_512px_GRE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481" y="3505779"/>
            <a:ext cx="600076" cy="600076"/>
          </a:xfrm>
          <a:prstGeom prst="rect">
            <a:avLst/>
          </a:prstGeom>
          <a:noFill/>
        </p:spPr>
      </p:pic>
      <p:sp>
        <p:nvSpPr>
          <p:cNvPr id="19" name="TextBox 27"/>
          <p:cNvSpPr txBox="1"/>
          <p:nvPr/>
        </p:nvSpPr>
        <p:spPr>
          <a:xfrm>
            <a:off x="6722741" y="3621151"/>
            <a:ext cx="1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Branches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pic>
        <p:nvPicPr>
          <p:cNvPr id="20" name="Picture 2" descr="E:\Winnie\EVC900\EVC130p-kit-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080" y="4327999"/>
            <a:ext cx="857736" cy="7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0223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Центр Недвижимость Тайвань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04" y="9575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47472">
              <a:buFont typeface="Arial" pitchFamily="34" charset="0"/>
              <a:buChar char="•"/>
            </a:pPr>
            <a:r>
              <a:rPr lang="ru-RU" dirty="0"/>
              <a:t>Установлены 2 EVC130 в двух разных отделениях для ежедневных утренних и вечерних встреч</a:t>
            </a:r>
          </a:p>
          <a:p>
            <a:pPr marL="457200" indent="-347472">
              <a:buFont typeface="Arial" pitchFamily="34" charset="0"/>
              <a:buChar char="•"/>
            </a:pPr>
            <a:r>
              <a:rPr lang="ru-RU" dirty="0"/>
              <a:t>Ранее использовались конференц-вызовы, </a:t>
            </a:r>
            <a:r>
              <a:rPr lang="ru-RU" dirty="0" smtClean="0"/>
              <a:t> появлялся искаженный  </a:t>
            </a:r>
            <a:r>
              <a:rPr lang="ru-RU" dirty="0"/>
              <a:t>и </a:t>
            </a:r>
            <a:r>
              <a:rPr lang="ru-RU" dirty="0" smtClean="0"/>
              <a:t>плохая картинка</a:t>
            </a:r>
            <a:endParaRPr lang="ru-RU" dirty="0"/>
          </a:p>
          <a:p>
            <a:pPr marL="457200" indent="-347472">
              <a:buFont typeface="Arial" pitchFamily="34" charset="0"/>
              <a:buChar char="•"/>
            </a:pPr>
            <a:r>
              <a:rPr lang="ru-RU" dirty="0"/>
              <a:t>Используйте совместное использование контента на всех собраниях и запись USB </a:t>
            </a:r>
          </a:p>
          <a:p>
            <a:pPr marL="457200" indent="-347472">
              <a:buFont typeface="Arial" pitchFamily="34" charset="0"/>
              <a:buChar char="•"/>
            </a:pPr>
            <a:r>
              <a:rPr lang="ru-RU" dirty="0"/>
              <a:t>Регулярно посещайте книжный клуб через EVC130, чтобы </a:t>
            </a:r>
            <a:r>
              <a:rPr lang="ru-RU" dirty="0" smtClean="0"/>
              <a:t>общаться </a:t>
            </a:r>
            <a:r>
              <a:rPr lang="ru-RU" dirty="0"/>
              <a:t>и </a:t>
            </a:r>
            <a:r>
              <a:rPr lang="ru-RU" dirty="0" smtClean="0"/>
              <a:t>расти </a:t>
            </a:r>
            <a:r>
              <a:rPr lang="ru-RU" dirty="0"/>
              <a:t>вместе</a:t>
            </a:r>
            <a:endParaRPr lang="en-US" dirty="0"/>
          </a:p>
        </p:txBody>
      </p:sp>
      <p:pic>
        <p:nvPicPr>
          <p:cNvPr id="5" name="Picture 9" descr="\\Da00001797\08-圖庫\19_Chart, Illustration\14845486_ep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016" y="957542"/>
            <a:ext cx="1008112" cy="1080120"/>
          </a:xfrm>
          <a:prstGeom prst="rect">
            <a:avLst/>
          </a:prstGeom>
          <a:noFill/>
        </p:spPr>
      </p:pic>
      <p:pic>
        <p:nvPicPr>
          <p:cNvPr id="6" name="Picture 12" descr="\\Da00001797\08-圖庫\07_Meeting\Fotolia_75950_Subscription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104" y="957542"/>
            <a:ext cx="1785912" cy="1008112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04" y="1996485"/>
            <a:ext cx="1107830" cy="806910"/>
          </a:xfrm>
          <a:prstGeom prst="rect">
            <a:avLst/>
          </a:prstGeom>
        </p:spPr>
      </p:pic>
      <p:pic>
        <p:nvPicPr>
          <p:cNvPr id="8" name="Picture 2" descr="D:\D\3 Biz Channel MKT\4 Award, Smile logo\台灣精品獎\2014 Taiwan Excellence logo\TE201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233" y="1965654"/>
            <a:ext cx="444494" cy="4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otel buildings vector se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249" y="1927281"/>
            <a:ext cx="1008112" cy="1314146"/>
          </a:xfrm>
          <a:prstGeom prst="rect">
            <a:avLst/>
          </a:prstGeom>
          <a:noFill/>
        </p:spPr>
      </p:pic>
      <p:sp>
        <p:nvSpPr>
          <p:cNvPr id="10" name="TextBox 28"/>
          <p:cNvSpPr txBox="1"/>
          <p:nvPr/>
        </p:nvSpPr>
        <p:spPr>
          <a:xfrm>
            <a:off x="5538629" y="275828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EVC130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7002921" y="3122992"/>
            <a:ext cx="1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Branch A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cxnSp>
        <p:nvCxnSpPr>
          <p:cNvPr id="12" name="Straight Arrow Connector 35"/>
          <p:cNvCxnSpPr/>
          <p:nvPr/>
        </p:nvCxnSpPr>
        <p:spPr>
          <a:xfrm flipH="1">
            <a:off x="6742238" y="3035034"/>
            <a:ext cx="432048" cy="5760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3" descr="D:\下載\icons\1419413685_commerical-building-128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617518" y="3202783"/>
            <a:ext cx="1215034" cy="1215034"/>
          </a:xfrm>
          <a:prstGeom prst="rect">
            <a:avLst/>
          </a:prstGeom>
          <a:noFill/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205" y="3562309"/>
            <a:ext cx="1107830" cy="806910"/>
          </a:xfrm>
          <a:prstGeom prst="rect">
            <a:avLst/>
          </a:prstGeom>
        </p:spPr>
      </p:pic>
      <p:pic>
        <p:nvPicPr>
          <p:cNvPr id="15" name="Picture 2" descr="D:\D\3 Biz Channel MKT\4 Award, Smile logo\台灣精品獎\2014 Taiwan Excellence logo\TE201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455" y="3355303"/>
            <a:ext cx="444494" cy="4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7"/>
          <p:cNvSpPr txBox="1"/>
          <p:nvPr/>
        </p:nvSpPr>
        <p:spPr>
          <a:xfrm>
            <a:off x="5433054" y="4311146"/>
            <a:ext cx="1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Branch B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05633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24490"/>
                </a:solidFill>
              </a:rPr>
              <a:t>Moody's, </a:t>
            </a:r>
            <a:r>
              <a:rPr lang="ru-RU" sz="2300" i="1" dirty="0">
                <a:solidFill>
                  <a:srgbClr val="024490"/>
                </a:solidFill>
              </a:rPr>
              <a:t>Франция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454" y="11452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Приобретен EVC900, EVC130P для общения с партнерами по всему миру</a:t>
            </a:r>
          </a:p>
          <a:p>
            <a:r>
              <a:rPr lang="ru-RU" dirty="0"/>
              <a:t>Совместно с визуализатором </a:t>
            </a:r>
            <a:r>
              <a:rPr lang="ru-RU" dirty="0" err="1"/>
              <a:t>AVer</a:t>
            </a:r>
            <a:r>
              <a:rPr lang="ru-RU" dirty="0"/>
              <a:t> W30 для беспроводного представления файлов</a:t>
            </a:r>
          </a:p>
          <a:p>
            <a:r>
              <a:rPr lang="ru-RU" dirty="0" smtClean="0"/>
              <a:t>Проводятся </a:t>
            </a:r>
            <a:r>
              <a:rPr lang="ru-RU" dirty="0"/>
              <a:t>внутренние и внешние встречи в огромном амфитеатре</a:t>
            </a:r>
          </a:p>
        </p:txBody>
      </p:sp>
      <p:pic>
        <p:nvPicPr>
          <p:cNvPr id="4" name="Picture 6" descr="D:\下載\@EVC Series\@EVCX50\EVC950 application\950USP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87" y="486634"/>
            <a:ext cx="3267361" cy="21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2"/>
          <p:cNvGrpSpPr/>
          <p:nvPr/>
        </p:nvGrpSpPr>
        <p:grpSpPr>
          <a:xfrm>
            <a:off x="6557710" y="2316926"/>
            <a:ext cx="1699452" cy="1409280"/>
            <a:chOff x="7265036" y="2784028"/>
            <a:chExt cx="1699452" cy="1409280"/>
          </a:xfrm>
        </p:grpSpPr>
        <p:pic>
          <p:nvPicPr>
            <p:cNvPr id="6" name="圖片 21" descr="EVC300_EVC900_kit(2)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5036" y="2979288"/>
              <a:ext cx="1699452" cy="1214020"/>
            </a:xfrm>
            <a:prstGeom prst="rect">
              <a:avLst/>
            </a:prstGeom>
          </p:spPr>
        </p:pic>
        <p:pic>
          <p:nvPicPr>
            <p:cNvPr id="7" name="Picture 3" descr="D:\D\3 Biz Channel MKT\4 Award, Smile logo\台灣精品獎\TE201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608" y="2784028"/>
              <a:ext cx="572964" cy="57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4" descr="http://www.biznews.com/wp-content/uploads/2014/08/news_1819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40" y="2789905"/>
            <a:ext cx="1170382" cy="6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usiness.inquirer.net/files/2013/07/moodys-signag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904" y="3912816"/>
            <a:ext cx="778384" cy="4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v000730\Downloads\EVC130p-kit-1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8347" y="3580720"/>
            <a:ext cx="1140792" cy="9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7"/>
          <p:cNvSpPr txBox="1"/>
          <p:nvPr/>
        </p:nvSpPr>
        <p:spPr>
          <a:xfrm>
            <a:off x="4932040" y="4348838"/>
            <a:ext cx="1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Branch B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5552704" y="4340511"/>
            <a:ext cx="1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HQ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4985776" y="3408070"/>
            <a:ext cx="1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HQ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6922393" y="3426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EVC900</a:t>
            </a:r>
            <a:endParaRPr kumimoji="0" lang="en-US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cxnSp>
        <p:nvCxnSpPr>
          <p:cNvPr id="15" name="Straight Arrow Connector 35"/>
          <p:cNvCxnSpPr/>
          <p:nvPr/>
        </p:nvCxnSpPr>
        <p:spPr>
          <a:xfrm flipH="1">
            <a:off x="6387053" y="3592736"/>
            <a:ext cx="432048" cy="5760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3" descr="C:\Users\v000730\Downloads\EVC130p-kit-1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5093" y="3654193"/>
            <a:ext cx="577834" cy="7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52793"/>
            <a:ext cx="8805862" cy="839602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Пересмотр рынка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-221108" y="892395"/>
            <a:ext cx="8995302" cy="6978869"/>
            <a:chOff x="-2575003" y="876300"/>
            <a:chExt cx="9699704" cy="9165955"/>
          </a:xfrm>
        </p:grpSpPr>
        <p:sp>
          <p:nvSpPr>
            <p:cNvPr id="6" name="Pie 6"/>
            <p:cNvSpPr/>
            <p:nvPr/>
          </p:nvSpPr>
          <p:spPr>
            <a:xfrm rot="16200000">
              <a:off x="-2565441" y="1228419"/>
              <a:ext cx="8804274" cy="8823397"/>
            </a:xfrm>
            <a:prstGeom prst="pie">
              <a:avLst>
                <a:gd name="adj1" fmla="val 0"/>
                <a:gd name="adj2" fmla="val 5391040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Pie 7"/>
            <p:cNvSpPr/>
            <p:nvPr/>
          </p:nvSpPr>
          <p:spPr>
            <a:xfrm rot="16200000">
              <a:off x="-943946" y="2740531"/>
              <a:ext cx="5620472" cy="5746798"/>
            </a:xfrm>
            <a:prstGeom prst="pie">
              <a:avLst>
                <a:gd name="adj1" fmla="val 0"/>
                <a:gd name="adj2" fmla="val 539104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Pie 8"/>
            <p:cNvSpPr/>
            <p:nvPr/>
          </p:nvSpPr>
          <p:spPr>
            <a:xfrm rot="16200000">
              <a:off x="470522" y="4275560"/>
              <a:ext cx="2735523" cy="2701947"/>
            </a:xfrm>
            <a:prstGeom prst="pie">
              <a:avLst>
                <a:gd name="adj1" fmla="val 0"/>
                <a:gd name="adj2" fmla="val 539104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805671" y="876300"/>
              <a:ext cx="5319030" cy="4772149"/>
              <a:chOff x="2372845" y="1390739"/>
              <a:chExt cx="5729436" cy="4257710"/>
            </a:xfrm>
          </p:grpSpPr>
          <p:cxnSp>
            <p:nvCxnSpPr>
              <p:cNvPr id="10" name="Straight Arrow Connector 10"/>
              <p:cNvCxnSpPr/>
              <p:nvPr/>
            </p:nvCxnSpPr>
            <p:spPr>
              <a:xfrm flipV="1">
                <a:off x="2396004" y="1390739"/>
                <a:ext cx="0" cy="425709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1"/>
              <p:cNvCxnSpPr/>
              <p:nvPr/>
            </p:nvCxnSpPr>
            <p:spPr>
              <a:xfrm>
                <a:off x="2372064" y="5647833"/>
                <a:ext cx="5730217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827288" y="1957723"/>
            <a:ext cx="1905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b="1" dirty="0" err="1" smtClean="0">
                <a:solidFill>
                  <a:schemeClr val="bg1"/>
                </a:solidFill>
                <a:latin typeface="Calibri"/>
              </a:rPr>
              <a:t>Програмные</a:t>
            </a:r>
            <a:r>
              <a:rPr lang="ru-RU" sz="1050" b="1" dirty="0" smtClean="0">
                <a:solidFill>
                  <a:schemeClr val="bg1"/>
                </a:solidFill>
                <a:latin typeface="Calibri"/>
              </a:rPr>
              <a:t> Персональные </a:t>
            </a:r>
            <a:r>
              <a:rPr lang="ru-RU" sz="1050" b="1" dirty="0" err="1" smtClean="0">
                <a:solidFill>
                  <a:schemeClr val="bg1"/>
                </a:solidFill>
                <a:latin typeface="Calibri"/>
              </a:rPr>
              <a:t>видеоконференцсистемы</a:t>
            </a:r>
            <a:endParaRPr lang="en-US" sz="1050" b="1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3" name="Picture 26" descr="AVer-Logo-p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1573" y="3266007"/>
            <a:ext cx="1143000" cy="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881988" y="3789508"/>
            <a:ext cx="1830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</a:rPr>
              <a:t>Традиционные</a:t>
            </a:r>
            <a:endParaRPr lang="en-US" sz="1600" b="1" dirty="0" smtClean="0">
              <a:solidFill>
                <a:schemeClr val="bg1"/>
              </a:solidFill>
              <a:latin typeface="Calibri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VC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</a:rPr>
              <a:t>производители</a:t>
            </a:r>
            <a:endParaRPr lang="en-US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3669845" y="4515419"/>
            <a:ext cx="1020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Сложные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5165318" y="4438474"/>
            <a:ext cx="14285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Calibri"/>
              </a:rPr>
              <a:t>Простые</a:t>
            </a:r>
            <a:endParaRPr lang="en-US" sz="2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6536423" y="4552168"/>
            <a:ext cx="9476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Базовые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4963311" y="4843025"/>
            <a:ext cx="16489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Функционал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2361210" y="3725625"/>
            <a:ext cx="1440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Производство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604514" y="2609241"/>
            <a:ext cx="9541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Calibri"/>
              </a:rPr>
              <a:t>SMBs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402285" y="1421454"/>
            <a:ext cx="14293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Пользователи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3607" y="868266"/>
            <a:ext cx="2417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Целевой сегмент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Цена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4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21053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24490"/>
                </a:solidFill>
              </a:rPr>
              <a:t>Chunghwa Telecom, </a:t>
            </a:r>
            <a:r>
              <a:rPr lang="ru-RU" sz="2300" i="1" dirty="0">
                <a:solidFill>
                  <a:srgbClr val="024490"/>
                </a:solidFill>
              </a:rPr>
              <a:t>Тайвань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6" y="86359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Крупнейший оператор связи в Тайване</a:t>
            </a:r>
          </a:p>
          <a:p>
            <a:r>
              <a:rPr lang="ru-RU" dirty="0"/>
              <a:t>Лизинговый пакет:</a:t>
            </a:r>
          </a:p>
          <a:p>
            <a:r>
              <a:rPr lang="ru-RU" dirty="0"/>
              <a:t>Требуется двухгодичная арендная плата</a:t>
            </a:r>
          </a:p>
          <a:p>
            <a:r>
              <a:rPr lang="ru-RU" dirty="0"/>
              <a:t>Услуги по установке, выполняемые местным партнером SI / </a:t>
            </a:r>
            <a:r>
              <a:rPr lang="ru-RU" dirty="0" err="1"/>
              <a:t>Channel</a:t>
            </a:r>
            <a:endParaRPr lang="ru-RU" dirty="0"/>
          </a:p>
          <a:p>
            <a:r>
              <a:rPr lang="ru-RU" dirty="0"/>
              <a:t>Поддержка конечной точки H.323, компьютеров, мобильных устройств</a:t>
            </a:r>
          </a:p>
          <a:p>
            <a:r>
              <a:rPr lang="ru-RU" dirty="0"/>
              <a:t>Дата начала: с апреля 2012 года по настоящее время</a:t>
            </a:r>
          </a:p>
          <a:p>
            <a:r>
              <a:rPr lang="ru-RU" dirty="0"/>
              <a:t>Сред. Объем в месяц: 10-15 сделок</a:t>
            </a:r>
          </a:p>
          <a:p>
            <a:r>
              <a:rPr lang="ru-RU" dirty="0"/>
              <a:t>Профиль клиента: страховые компании, производственные фирмы</a:t>
            </a:r>
          </a:p>
        </p:txBody>
      </p:sp>
      <p:pic>
        <p:nvPicPr>
          <p:cNvPr id="5" name="Picture 2" descr="https://encrypted-tbn0.google.com/images?q=tbn:ANd9GcSq8in3goUpE8MjarETS-nYDQAZL72aDq3vHtOayKhh6HVK0H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505" y="863590"/>
            <a:ext cx="1752600" cy="1752600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4404" y="2491446"/>
            <a:ext cx="46533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t3.gstatic.com/images?q=tbn:ANd9GcTA_GL0ogfgACX0zw9NPPLTgxszSdKBHzARKFGI1brn-D6ltXw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533" y="2697941"/>
            <a:ext cx="504055" cy="504056"/>
          </a:xfrm>
          <a:prstGeom prst="rect">
            <a:avLst/>
          </a:prstGeom>
          <a:noFill/>
        </p:spPr>
      </p:pic>
      <p:sp>
        <p:nvSpPr>
          <p:cNvPr id="9" name="TextBox 47"/>
          <p:cNvSpPr txBox="1"/>
          <p:nvPr/>
        </p:nvSpPr>
        <p:spPr>
          <a:xfrm>
            <a:off x="7300613" y="2374185"/>
            <a:ext cx="107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Мобильный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пользователь</a:t>
            </a:r>
            <a:endParaRPr kumimoji="0" lang="en-US" sz="12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TextBox 53"/>
          <p:cNvSpPr txBox="1"/>
          <p:nvPr/>
        </p:nvSpPr>
        <p:spPr>
          <a:xfrm>
            <a:off x="8186242" y="2867664"/>
            <a:ext cx="901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Клиент</a:t>
            </a:r>
            <a:r>
              <a:rPr kumimoji="0" lang="en-US" sz="12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SW</a:t>
            </a:r>
            <a:endParaRPr kumimoji="0" lang="en-US" sz="1200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Cloud 38"/>
          <p:cNvSpPr/>
          <p:nvPr/>
        </p:nvSpPr>
        <p:spPr>
          <a:xfrm>
            <a:off x="6890941" y="3325022"/>
            <a:ext cx="1481569" cy="66319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TW" sz="1100" dirty="0" smtClean="0">
                <a:solidFill>
                  <a:prstClr val="black"/>
                </a:solidFill>
              </a:rPr>
              <a:t>R-brand </a:t>
            </a:r>
            <a:r>
              <a:rPr kumimoji="0" lang="en-US" sz="1100" dirty="0" smtClean="0">
                <a:solidFill>
                  <a:prstClr val="black"/>
                </a:solidFill>
              </a:rPr>
              <a:t>MCU</a:t>
            </a:r>
          </a:p>
          <a:p>
            <a:pPr algn="ctr"/>
            <a:r>
              <a:rPr kumimoji="0" lang="en-US" altLang="zh-TW" sz="1100" dirty="0" smtClean="0">
                <a:solidFill>
                  <a:prstClr val="black"/>
                </a:solidFill>
              </a:rPr>
              <a:t>(H.323/H.320)</a:t>
            </a:r>
            <a:endParaRPr kumimoji="0" lang="en-US" sz="1100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45"/>
          <p:cNvCxnSpPr/>
          <p:nvPr/>
        </p:nvCxnSpPr>
        <p:spPr>
          <a:xfrm flipV="1">
            <a:off x="7545197" y="2972090"/>
            <a:ext cx="203515" cy="368992"/>
          </a:xfrm>
          <a:prstGeom prst="straightConnector1">
            <a:avLst/>
          </a:pr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5399" y="3230947"/>
            <a:ext cx="561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3"/>
          <p:cNvSpPr txBox="1"/>
          <p:nvPr/>
        </p:nvSpPr>
        <p:spPr>
          <a:xfrm>
            <a:off x="5739023" y="3545273"/>
            <a:ext cx="125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Производство</a:t>
            </a:r>
            <a:r>
              <a:rPr kumimoji="0" lang="en-US" sz="12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A</a:t>
            </a:r>
            <a:endParaRPr kumimoji="0" lang="en-US" sz="1200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202" y="3802627"/>
            <a:ext cx="671684" cy="489234"/>
          </a:xfrm>
          <a:prstGeom prst="rect">
            <a:avLst/>
          </a:prstGeom>
        </p:spPr>
      </p:pic>
      <p:sp>
        <p:nvSpPr>
          <p:cNvPr id="18" name="TextBox 50"/>
          <p:cNvSpPr txBox="1"/>
          <p:nvPr/>
        </p:nvSpPr>
        <p:spPr>
          <a:xfrm>
            <a:off x="5752883" y="4198438"/>
            <a:ext cx="1151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1200" dirty="0" err="1" smtClean="0">
                <a:solidFill>
                  <a:prstClr val="black"/>
                </a:solidFill>
                <a:latin typeface="Calibri"/>
                <a:ea typeface="新細明體"/>
                <a:cs typeface="Arial" charset="0"/>
              </a:rPr>
              <a:t>AVer</a:t>
            </a:r>
            <a:r>
              <a:rPr kumimoji="0" lang="en-US" altLang="zh-TW" sz="1200" dirty="0" smtClean="0">
                <a:solidFill>
                  <a:prstClr val="black"/>
                </a:solidFill>
                <a:latin typeface="Calibri"/>
                <a:ea typeface="新細明體"/>
                <a:cs typeface="Arial" charset="0"/>
              </a:rPr>
              <a:t> </a:t>
            </a:r>
            <a:r>
              <a:rPr lang="ru-RU" altLang="zh-TW" sz="1200" dirty="0" smtClean="0">
                <a:solidFill>
                  <a:prstClr val="black"/>
                </a:solidFill>
                <a:latin typeface="Calibri"/>
                <a:ea typeface="新細明體"/>
                <a:cs typeface="Arial" charset="0"/>
              </a:rPr>
              <a:t>Терминал</a:t>
            </a:r>
            <a:endParaRPr kumimoji="0" lang="en-US" sz="12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cxnSp>
        <p:nvCxnSpPr>
          <p:cNvPr id="19" name="Straight Arrow Connector 41"/>
          <p:cNvCxnSpPr/>
          <p:nvPr/>
        </p:nvCxnSpPr>
        <p:spPr>
          <a:xfrm>
            <a:off x="6328842" y="3462146"/>
            <a:ext cx="674859" cy="72008"/>
          </a:xfrm>
          <a:prstGeom prst="straightConnector1">
            <a:avLst/>
          </a:pr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23643" y="3979604"/>
            <a:ext cx="552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44"/>
          <p:cNvSpPr txBox="1"/>
          <p:nvPr/>
        </p:nvSpPr>
        <p:spPr>
          <a:xfrm>
            <a:off x="7141596" y="4371262"/>
            <a:ext cx="1245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Calibri"/>
                <a:cs typeface="Arial" charset="0"/>
              </a:rPr>
              <a:t>П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роизводство</a:t>
            </a:r>
            <a:r>
              <a:rPr kumimoji="0" lang="en-US" sz="12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B</a:t>
            </a:r>
            <a:endParaRPr kumimoji="0" lang="en-US" sz="1200" b="1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cxnSp>
        <p:nvCxnSpPr>
          <p:cNvPr id="23" name="Straight Arrow Connector 49"/>
          <p:cNvCxnSpPr/>
          <p:nvPr/>
        </p:nvCxnSpPr>
        <p:spPr>
          <a:xfrm flipH="1" flipV="1">
            <a:off x="7156399" y="3908117"/>
            <a:ext cx="426414" cy="203122"/>
          </a:xfrm>
          <a:prstGeom prst="straightConnector1">
            <a:avLst/>
          </a:pr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228" y="3743597"/>
            <a:ext cx="671684" cy="489234"/>
          </a:xfrm>
          <a:prstGeom prst="rect">
            <a:avLst/>
          </a:prstGeom>
        </p:spPr>
      </p:pic>
      <p:sp>
        <p:nvSpPr>
          <p:cNvPr id="28" name="TextBox 50"/>
          <p:cNvSpPr txBox="1"/>
          <p:nvPr/>
        </p:nvSpPr>
        <p:spPr>
          <a:xfrm>
            <a:off x="8027093" y="4187977"/>
            <a:ext cx="1151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1200" dirty="0" err="1" smtClean="0">
                <a:solidFill>
                  <a:prstClr val="black"/>
                </a:solidFill>
                <a:latin typeface="Calibri"/>
                <a:ea typeface="新細明體"/>
                <a:cs typeface="Arial" charset="0"/>
              </a:rPr>
              <a:t>AVer</a:t>
            </a:r>
            <a:r>
              <a:rPr kumimoji="0" lang="en-US" altLang="zh-TW" sz="1200" dirty="0" smtClean="0">
                <a:solidFill>
                  <a:prstClr val="black"/>
                </a:solidFill>
                <a:latin typeface="Calibri"/>
                <a:ea typeface="新細明體"/>
                <a:cs typeface="Arial" charset="0"/>
              </a:rPr>
              <a:t> </a:t>
            </a:r>
            <a:r>
              <a:rPr lang="ru-RU" altLang="zh-TW" sz="1200" dirty="0" smtClean="0">
                <a:solidFill>
                  <a:prstClr val="black"/>
                </a:solidFill>
                <a:latin typeface="Calibri"/>
                <a:ea typeface="新細明體"/>
                <a:cs typeface="Arial" charset="0"/>
              </a:rPr>
              <a:t>Терминал</a:t>
            </a:r>
            <a:endParaRPr kumimoji="0" lang="en-US" sz="12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80243"/>
            <a:ext cx="8789986" cy="771570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24490"/>
                </a:solidFill>
              </a:rPr>
              <a:t>G2J, </a:t>
            </a:r>
            <a:r>
              <a:rPr lang="ru-RU" sz="2300" i="1" dirty="0">
                <a:solidFill>
                  <a:srgbClr val="024490"/>
                </a:solidFill>
              </a:rPr>
              <a:t>Франция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1006820"/>
            <a:ext cx="5261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Глобальный поставщик </a:t>
            </a:r>
            <a:r>
              <a:rPr lang="ru-RU" dirty="0" err="1"/>
              <a:t>VCaaS</a:t>
            </a:r>
            <a:r>
              <a:rPr lang="ru-RU" dirty="0"/>
              <a:t>, базирующийся во Франции</a:t>
            </a:r>
          </a:p>
          <a:p>
            <a:r>
              <a:rPr lang="ru-RU" dirty="0"/>
              <a:t>Партнерство:</a:t>
            </a:r>
          </a:p>
          <a:p>
            <a:r>
              <a:rPr lang="ru-RU" dirty="0"/>
              <a:t>G2J </a:t>
            </a:r>
            <a:r>
              <a:rPr lang="ru-RU" dirty="0" smtClean="0"/>
              <a:t>устанавливает конечные точки </a:t>
            </a:r>
            <a:r>
              <a:rPr lang="ru-RU" dirty="0" err="1"/>
              <a:t>AVer</a:t>
            </a:r>
            <a:r>
              <a:rPr lang="ru-RU" dirty="0"/>
              <a:t> в помещениях физических видеоконференций в составе сервиса </a:t>
            </a:r>
            <a:r>
              <a:rPr lang="ru-RU" dirty="0" err="1"/>
              <a:t>MyEasyRoom</a:t>
            </a:r>
            <a:r>
              <a:rPr lang="ru-RU" dirty="0"/>
              <a:t> ™ от G2J.</a:t>
            </a:r>
          </a:p>
          <a:p>
            <a:r>
              <a:rPr lang="ru-RU" dirty="0"/>
              <a:t>G2J сдаёт в аренду / продает конечные точки </a:t>
            </a:r>
            <a:r>
              <a:rPr lang="ru-RU" dirty="0" err="1"/>
              <a:t>AVer</a:t>
            </a:r>
            <a:r>
              <a:rPr lang="ru-RU" dirty="0"/>
              <a:t> как часть своих услуг по аренде и </a:t>
            </a:r>
            <a:r>
              <a:rPr lang="ru-RU" dirty="0" err="1"/>
              <a:t>реселлерам</a:t>
            </a:r>
            <a:endParaRPr lang="ru-RU" dirty="0"/>
          </a:p>
          <a:p>
            <a:r>
              <a:rPr lang="ru-RU" dirty="0"/>
              <a:t>Дата начала: 1 квартал 2013 г.</a:t>
            </a:r>
          </a:p>
          <a:p>
            <a:r>
              <a:rPr lang="ru-RU" dirty="0"/>
              <a:t>Профиль клиента: общественные организации, малые и средние предприятия, корпорации и ассоциации</a:t>
            </a:r>
          </a:p>
        </p:txBody>
      </p:sp>
      <p:pic>
        <p:nvPicPr>
          <p:cNvPr id="4" name="Picture 12" descr="http://www.telepresenceoptions.com/gI_103027_G2J%20TaoBa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149" y="974303"/>
            <a:ext cx="2273011" cy="1512168"/>
          </a:xfrm>
          <a:prstGeom prst="rect">
            <a:avLst/>
          </a:prstGeom>
          <a:noFill/>
        </p:spPr>
      </p:pic>
      <p:grpSp>
        <p:nvGrpSpPr>
          <p:cNvPr id="5" name="Group 33"/>
          <p:cNvGrpSpPr>
            <a:grpSpLocks noChangeAspect="1"/>
          </p:cNvGrpSpPr>
          <p:nvPr/>
        </p:nvGrpSpPr>
        <p:grpSpPr>
          <a:xfrm>
            <a:off x="5417223" y="2528900"/>
            <a:ext cx="4201052" cy="1656184"/>
            <a:chOff x="5796136" y="1700808"/>
            <a:chExt cx="3287780" cy="1296144"/>
          </a:xfrm>
        </p:grpSpPr>
        <p:pic>
          <p:nvPicPr>
            <p:cNvPr id="6" name="Picture 10" descr="http://www.g2j.fr/images/stories/zonedecontenu/MyEasyRoom%20Mobil%20WEB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00808"/>
              <a:ext cx="3287780" cy="1296144"/>
            </a:xfrm>
            <a:prstGeom prst="rect">
              <a:avLst/>
            </a:prstGeom>
            <a:noFill/>
          </p:spPr>
        </p:pic>
        <p:sp>
          <p:nvSpPr>
            <p:cNvPr id="7" name="Rectangle 26"/>
            <p:cNvSpPr/>
            <p:nvPr/>
          </p:nvSpPr>
          <p:spPr>
            <a:xfrm>
              <a:off x="8339328" y="2636912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9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4271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Сравнение EVC130 </a:t>
            </a:r>
            <a:r>
              <a:rPr lang="en-US" sz="2300" i="1" dirty="0">
                <a:solidFill>
                  <a:srgbClr val="024490"/>
                </a:solidFill>
              </a:rPr>
              <a:t>,</a:t>
            </a:r>
            <a:r>
              <a:rPr lang="ru-RU" sz="2300" i="1" dirty="0">
                <a:solidFill>
                  <a:srgbClr val="024490"/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EVC130P и EVC150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755393"/>
              </p:ext>
            </p:extLst>
          </p:nvPr>
        </p:nvGraphicFramePr>
        <p:xfrm>
          <a:off x="70339" y="797468"/>
          <a:ext cx="9043516" cy="37795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6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53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            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EVC130 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EVC130P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EVC150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</a:t>
                      </a:r>
                      <a:endParaRPr lang="en-US" altLang="zh-TW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H.323, SIP, SIP TLS standards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H.323, SIP, SIP TLS standards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H.323, SIP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Видео</a:t>
                      </a:r>
                      <a:r>
                        <a:rPr lang="uk-UA" altLang="zh-TW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full HD1080p@30fps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</a:t>
                      </a:r>
                      <a:endParaRPr lang="en-US" altLang="zh-TW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HD720p@30fps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HD720p@30fps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HD720p@30fps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endParaRPr lang="en-US" altLang="zh-TW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2M Fixed Focus (88° FOV)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2M 16X PTZ (67° FOV)</a:t>
                      </a:r>
                      <a:endParaRPr lang="en-US" altLang="zh-TW" sz="1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>
                          <a:solidFill>
                            <a:srgbClr val="C00000"/>
                          </a:solidFill>
                        </a:rPr>
                        <a:t>2M 18X </a:t>
                      </a:r>
                      <a:r>
                        <a:rPr lang="uk-UA" altLang="zh-TW" sz="1400" kern="1200" baseline="0" dirty="0" err="1" smtClean="0">
                          <a:solidFill>
                            <a:srgbClr val="C00000"/>
                          </a:solidFill>
                        </a:rPr>
                        <a:t>Общее</a:t>
                      </a:r>
                      <a:r>
                        <a:rPr lang="en-US" altLang="zh-TW" sz="1400" kern="1200" baseline="0" dirty="0" smtClean="0">
                          <a:solidFill>
                            <a:srgbClr val="C00000"/>
                          </a:solidFill>
                        </a:rPr>
                        <a:t> PTZ (82° FOV)</a:t>
                      </a:r>
                      <a:endParaRPr lang="en-US" altLang="zh-TW" sz="140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Масштабирование</a:t>
                      </a:r>
                      <a:endParaRPr lang="en-US" altLang="zh-TW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pan 0.5° / tilt 0.5°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pan 0.5° / tilt 0.5°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pan 0.5° / tilt 0.5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Прямая</a:t>
                      </a:r>
                      <a:r>
                        <a:rPr lang="uk-UA" altLang="zh-TW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zh-TW" sz="12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запись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zh-TW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zh-TW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zh-TW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Микрофон</a:t>
                      </a:r>
                      <a:endParaRPr lang="en-US" altLang="zh-TW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EVC MIC array x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(</a:t>
                      </a:r>
                      <a:r>
                        <a:rPr lang="uk-UA" altLang="zh-TW" sz="1400" kern="1200" baseline="0" dirty="0" err="1" smtClean="0"/>
                        <a:t>Расширяется</a:t>
                      </a:r>
                      <a:r>
                        <a:rPr lang="uk-UA" altLang="zh-TW" sz="1400" kern="1200" baseline="0" dirty="0" smtClean="0"/>
                        <a:t> до 4</a:t>
                      </a:r>
                      <a:r>
                        <a:rPr lang="en-US" altLang="zh-TW" sz="1400" kern="1200" baseline="0" dirty="0" smtClean="0"/>
                        <a:t>)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EVC MIC array x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(</a:t>
                      </a:r>
                      <a:r>
                        <a:rPr lang="uk-UA" altLang="zh-TW" sz="1400" kern="1200" baseline="0" dirty="0" err="1" smtClean="0"/>
                        <a:t>Расширяется</a:t>
                      </a:r>
                      <a:r>
                        <a:rPr lang="uk-UA" altLang="zh-TW" sz="1400" kern="1200" baseline="0" dirty="0" smtClean="0"/>
                        <a:t> до 4</a:t>
                      </a:r>
                      <a:r>
                        <a:rPr lang="en-US" altLang="zh-TW" sz="1400" kern="1200" baseline="0" dirty="0" smtClean="0"/>
                        <a:t>)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EVC MIC array x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(</a:t>
                      </a:r>
                      <a:r>
                        <a:rPr lang="uk-UA" altLang="zh-TW" sz="1400" kern="1200" baseline="0" dirty="0" err="1" smtClean="0"/>
                        <a:t>Расширяется</a:t>
                      </a:r>
                      <a:r>
                        <a:rPr lang="uk-UA" altLang="zh-TW" sz="1400" kern="1200" baseline="0" dirty="0" smtClean="0"/>
                        <a:t> до 4</a:t>
                      </a:r>
                      <a:r>
                        <a:rPr lang="en-US" altLang="zh-TW" sz="1400" kern="1200" baseline="0" dirty="0" smtClean="0"/>
                        <a:t>)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endParaRPr lang="en-US" altLang="zh-TW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Telnet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Telnet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Telnet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WebTool, </a:t>
                      </a:r>
                      <a:r>
                        <a:rPr lang="en-US" altLang="zh-TW" sz="1400" kern="1200" baseline="0" dirty="0" err="1" smtClean="0"/>
                        <a:t>VCLink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ScreenShare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WebTool, </a:t>
                      </a:r>
                      <a:r>
                        <a:rPr lang="en-US" altLang="zh-TW" sz="1400" kern="1200" baseline="0" dirty="0" err="1" smtClean="0"/>
                        <a:t>VCLink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ScreenShare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WebTool, </a:t>
                      </a:r>
                      <a:r>
                        <a:rPr lang="en-US" altLang="zh-TW" sz="1400" kern="1200" baseline="0" dirty="0" err="1" smtClean="0"/>
                        <a:t>VCLink</a:t>
                      </a:r>
                      <a:r>
                        <a:rPr lang="en-US" altLang="zh-TW" sz="1400" kern="1200" baseline="0" dirty="0" smtClean="0"/>
                        <a:t>, </a:t>
                      </a:r>
                      <a:r>
                        <a:rPr lang="en-US" altLang="zh-TW" sz="1400" kern="1200" baseline="0" dirty="0" err="1" smtClean="0"/>
                        <a:t>ScreenShare</a:t>
                      </a:r>
                      <a:endParaRPr lang="en-US" altLang="zh-TW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</a:t>
                      </a:r>
                      <a:r>
                        <a:rPr lang="uk-UA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altLang="zh-TW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zh-TW" sz="12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 WOL, </a:t>
                      </a:r>
                      <a:r>
                        <a:rPr lang="en-US" altLang="zh-TW" sz="1400" kern="1200" baseline="0" dirty="0" err="1" smtClean="0"/>
                        <a:t>HELPeR</a:t>
                      </a:r>
                      <a:r>
                        <a:rPr lang="en-US" altLang="zh-TW" sz="1400" kern="1200" baseline="0" dirty="0" smtClean="0"/>
                        <a:t>™, Low Bandwidth Optimization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 WOL, </a:t>
                      </a:r>
                      <a:r>
                        <a:rPr lang="en-US" altLang="zh-TW" sz="1400" kern="1200" baseline="0" dirty="0" err="1" smtClean="0"/>
                        <a:t>HELPeR</a:t>
                      </a:r>
                      <a:r>
                        <a:rPr lang="en-US" altLang="zh-TW" sz="1400" kern="1200" baseline="0" dirty="0" smtClean="0"/>
                        <a:t>™, Low Bandwidth Optimization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 WOL, </a:t>
                      </a:r>
                      <a:r>
                        <a:rPr lang="en-US" altLang="zh-TW" sz="1400" kern="1200" baseline="0" dirty="0" err="1" smtClean="0"/>
                        <a:t>HELPeR</a:t>
                      </a:r>
                      <a:r>
                        <a:rPr lang="en-US" altLang="zh-TW" sz="1400" kern="1200" baseline="0" dirty="0" smtClean="0"/>
                        <a:t>™, Low Bandwidth Optimization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7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7008" y="194820"/>
            <a:ext cx="8789986" cy="524308"/>
          </a:xfrm>
        </p:spPr>
        <p:txBody>
          <a:bodyPr>
            <a:normAutofit/>
          </a:bodyPr>
          <a:lstStyle/>
          <a:p>
            <a:r>
              <a:rPr lang="uk-UA" sz="2300" i="1" dirty="0" err="1">
                <a:solidFill>
                  <a:srgbClr val="024490"/>
                </a:solidFill>
              </a:rPr>
              <a:t>Сравнение</a:t>
            </a:r>
            <a:r>
              <a:rPr lang="uk-UA" sz="2300" i="1" dirty="0">
                <a:solidFill>
                  <a:srgbClr val="024490"/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EVC300 </a:t>
            </a:r>
            <a:r>
              <a:rPr lang="ru-RU" sz="2300" i="1" dirty="0">
                <a:solidFill>
                  <a:srgbClr val="024490"/>
                </a:solidFill>
              </a:rPr>
              <a:t>и </a:t>
            </a:r>
            <a:r>
              <a:rPr lang="en-US" sz="2300" i="1" dirty="0">
                <a:solidFill>
                  <a:srgbClr val="024490"/>
                </a:solidFill>
              </a:rPr>
              <a:t>EVC350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30400"/>
              </p:ext>
            </p:extLst>
          </p:nvPr>
        </p:nvGraphicFramePr>
        <p:xfrm>
          <a:off x="1" y="719128"/>
          <a:ext cx="9144000" cy="380296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9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651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            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EVC300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EVC350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Многоточка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4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 smtClean="0"/>
                        <a:t>4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H.323, SIP, SIP TLS standards</a:t>
                      </a:r>
                      <a:endParaRPr lang="en-US" altLang="zh-TW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H.323, SIP, SIP TLS standards</a:t>
                      </a:r>
                      <a:endParaRPr lang="en-US" altLang="zh-TW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Видео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2M 16X PTZ (67° FOV)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>
                          <a:solidFill>
                            <a:srgbClr val="C00000"/>
                          </a:solidFill>
                        </a:rPr>
                        <a:t>2M 18X Total PTZ (82° FOV)</a:t>
                      </a:r>
                      <a:endParaRPr lang="en-US" altLang="zh-TW" sz="1200" b="1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Масштабирование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pan 0.5° / tilt 0.5°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pan 0.5° / tilt 0.5°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Прямая</a:t>
                      </a:r>
                      <a:r>
                        <a:rPr lang="uk-UA" altLang="zh-TW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zh-TW" sz="12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запись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Микрофон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EVC MIC array x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(</a:t>
                      </a:r>
                      <a:r>
                        <a:rPr lang="uk-UA" altLang="zh-TW" sz="1200" kern="1200" baseline="0" dirty="0" err="1" smtClean="0"/>
                        <a:t>Расширяется</a:t>
                      </a:r>
                      <a:r>
                        <a:rPr lang="uk-UA" altLang="zh-TW" sz="1200" kern="1200" baseline="0" dirty="0" smtClean="0"/>
                        <a:t> до 4</a:t>
                      </a:r>
                      <a:r>
                        <a:rPr lang="en-US" altLang="zh-TW" sz="1200" kern="1200" baseline="0" dirty="0" smtClean="0"/>
                        <a:t>)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EVC MIC array x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(</a:t>
                      </a:r>
                      <a:r>
                        <a:rPr lang="uk-UA" altLang="zh-TW" sz="1200" kern="1200" baseline="0" dirty="0" err="1" smtClean="0"/>
                        <a:t>Расширяется</a:t>
                      </a:r>
                      <a:r>
                        <a:rPr lang="uk-UA" altLang="zh-TW" sz="1200" kern="1200" baseline="0" dirty="0" smtClean="0"/>
                        <a:t> до 4</a:t>
                      </a:r>
                      <a:r>
                        <a:rPr lang="en-US" altLang="zh-TW" sz="1200" kern="1200" baseline="0" dirty="0" smtClean="0"/>
                        <a:t>)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Telnet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Telnet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err="1" smtClean="0"/>
                        <a:t>WebTool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err="1" smtClean="0"/>
                        <a:t>WebTool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</a:t>
                      </a:r>
                      <a:r>
                        <a:rPr lang="ru-RU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altLang="zh-TW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Функции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 WOL, </a:t>
                      </a:r>
                      <a:r>
                        <a:rPr lang="en-US" altLang="zh-TW" sz="1200" kern="1200" baseline="0" dirty="0" err="1" smtClean="0"/>
                        <a:t>HELPeR</a:t>
                      </a:r>
                      <a:r>
                        <a:rPr lang="en-US" altLang="zh-TW" sz="1200" kern="1200" baseline="0" dirty="0" smtClean="0"/>
                        <a:t>™, Low Bandwidth Optimization,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3D Denoise &amp; Group Calling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 WOL, </a:t>
                      </a:r>
                      <a:r>
                        <a:rPr lang="en-US" altLang="zh-TW" sz="1200" kern="1200" baseline="0" dirty="0" err="1" smtClean="0"/>
                        <a:t>HELPeR</a:t>
                      </a:r>
                      <a:r>
                        <a:rPr lang="en-US" altLang="zh-TW" sz="1200" kern="1200" baseline="0" dirty="0" smtClean="0"/>
                        <a:t>™, Low Bandwidth Optimization,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3D Denoise &amp; Group Calling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4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2"/>
            <a:ext cx="8789986" cy="70461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Сравнение </a:t>
            </a:r>
            <a:r>
              <a:rPr lang="en-US" sz="2300" i="1" dirty="0">
                <a:solidFill>
                  <a:srgbClr val="024490"/>
                </a:solidFill>
              </a:rPr>
              <a:t>EVC900 </a:t>
            </a:r>
            <a:r>
              <a:rPr lang="ru-RU" sz="2300" i="1" dirty="0">
                <a:solidFill>
                  <a:srgbClr val="024490"/>
                </a:solidFill>
              </a:rPr>
              <a:t>и</a:t>
            </a:r>
            <a:r>
              <a:rPr lang="ru-RU" sz="2300" i="1" dirty="0">
                <a:solidFill>
                  <a:srgbClr val="024490"/>
                </a:solidFill>
              </a:rPr>
              <a:t> </a:t>
            </a:r>
            <a:r>
              <a:rPr lang="en-US" sz="2300" i="1" dirty="0">
                <a:solidFill>
                  <a:srgbClr val="024490"/>
                </a:solidFill>
              </a:rPr>
              <a:t>EVC950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69148"/>
              </p:ext>
            </p:extLst>
          </p:nvPr>
        </p:nvGraphicFramePr>
        <p:xfrm>
          <a:off x="1" y="719128"/>
          <a:ext cx="9144000" cy="380296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9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756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            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EVC900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EVC950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Многоточка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altLang="zh-TW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H.323, SIP, SIP TLS standards</a:t>
                      </a:r>
                      <a:endParaRPr lang="en-US" altLang="zh-TW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H.323, SIP, SIP TLS standards</a:t>
                      </a:r>
                      <a:endParaRPr lang="en-US" altLang="zh-TW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Видео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full HD1080p@30fps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2M 16X PTZ (67° FOV)</a:t>
                      </a:r>
                      <a:endParaRPr lang="en-US" altLang="zh-TW" sz="12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>
                          <a:solidFill>
                            <a:srgbClr val="C00000"/>
                          </a:solidFill>
                        </a:rPr>
                        <a:t>2M 18X Total PTZ (82° FOV)</a:t>
                      </a:r>
                      <a:endParaRPr lang="en-US" altLang="zh-TW" sz="1200" b="1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Масштабирование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pan 0.5° / tilt 0.5°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pan 0.5° / tilt 0.5°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Прямая</a:t>
                      </a:r>
                      <a:r>
                        <a:rPr lang="uk-UA" altLang="zh-TW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zh-TW" sz="12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запись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Микрофон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EVC MIC array x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(</a:t>
                      </a:r>
                      <a:r>
                        <a:rPr lang="uk-UA" altLang="zh-TW" sz="1200" kern="1200" baseline="0" dirty="0" err="1" smtClean="0"/>
                        <a:t>Расширяется</a:t>
                      </a:r>
                      <a:r>
                        <a:rPr lang="uk-UA" altLang="zh-TW" sz="1200" kern="1200" baseline="0" dirty="0" smtClean="0"/>
                        <a:t> до 4</a:t>
                      </a:r>
                      <a:r>
                        <a:rPr lang="en-US" altLang="zh-TW" sz="1200" kern="1200" baseline="0" dirty="0" smtClean="0"/>
                        <a:t>)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EVC MIC array x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(</a:t>
                      </a:r>
                      <a:r>
                        <a:rPr lang="uk-UA" altLang="zh-TW" sz="1200" kern="1200" baseline="0" dirty="0" err="1" smtClean="0"/>
                        <a:t>Расширяется</a:t>
                      </a:r>
                      <a:r>
                        <a:rPr lang="uk-UA" altLang="zh-TW" sz="1200" kern="1200" baseline="0" dirty="0" smtClean="0"/>
                        <a:t> до 4</a:t>
                      </a:r>
                      <a:r>
                        <a:rPr lang="en-US" altLang="zh-TW" sz="1200" kern="1200" baseline="0" dirty="0" smtClean="0"/>
                        <a:t>)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Telnet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Telnet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err="1" smtClean="0"/>
                        <a:t>WebTool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err="1" smtClean="0"/>
                        <a:t>WebTool</a:t>
                      </a:r>
                      <a:endParaRPr lang="en-US" altLang="zh-TW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Доп</a:t>
                      </a:r>
                      <a:r>
                        <a:rPr lang="ru-RU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altLang="zh-TW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Функции</a:t>
                      </a:r>
                      <a:endParaRPr lang="en-US" altLang="zh-TW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 WOL, </a:t>
                      </a:r>
                      <a:r>
                        <a:rPr lang="en-US" altLang="zh-TW" sz="1200" kern="1200" baseline="0" dirty="0" err="1" smtClean="0"/>
                        <a:t>HELPeR</a:t>
                      </a:r>
                      <a:r>
                        <a:rPr lang="en-US" altLang="zh-TW" sz="1200" kern="1200" baseline="0" dirty="0" smtClean="0"/>
                        <a:t>™, Low Bandwidth Optimization,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3D Denoise &amp; Group Calling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 WOL, </a:t>
                      </a:r>
                      <a:r>
                        <a:rPr lang="en-US" altLang="zh-TW" sz="1200" kern="1200" baseline="0" dirty="0" err="1" smtClean="0"/>
                        <a:t>HELPeR</a:t>
                      </a:r>
                      <a:r>
                        <a:rPr lang="en-US" altLang="zh-TW" sz="1200" kern="1200" baseline="0" dirty="0" smtClean="0"/>
                        <a:t>™, Low Bandwidth Optimization,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/>
                        <a:t>3D Denoise &amp; Group Calling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half" idx="2"/>
          </p:nvPr>
        </p:nvSpPr>
        <p:spPr>
          <a:xfrm>
            <a:off x="5257795" y="2299382"/>
            <a:ext cx="2833854" cy="205849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докладчика</a:t>
            </a:r>
            <a:endParaRPr lang="en-US" b="0" dirty="0"/>
          </a:p>
          <a:p>
            <a:pPr algn="r"/>
            <a:r>
              <a:rPr lang="ru-RU" b="0" dirty="0"/>
              <a:t>Должность</a:t>
            </a:r>
          </a:p>
          <a:p>
            <a:pPr algn="r"/>
            <a:endParaRPr lang="ru-RU" b="0" dirty="0"/>
          </a:p>
          <a:p>
            <a:pPr algn="r"/>
            <a:r>
              <a:rPr lang="ru-RU" b="0" dirty="0">
                <a:hlinkClick r:id="rId3"/>
              </a:rPr>
              <a:t>ХХХХХ</a:t>
            </a:r>
            <a:r>
              <a:rPr lang="en-US" b="0" dirty="0">
                <a:hlinkClick r:id="rId3"/>
              </a:rPr>
              <a:t>_</a:t>
            </a:r>
            <a:r>
              <a:rPr lang="ru-RU" b="0" dirty="0">
                <a:hlinkClick r:id="rId3"/>
              </a:rPr>
              <a:t>ХХХХХХХХ</a:t>
            </a:r>
            <a:r>
              <a:rPr lang="en-US" b="0" dirty="0" smtClean="0">
                <a:hlinkClick r:id="rId3"/>
              </a:rPr>
              <a:t>@</a:t>
            </a:r>
            <a:r>
              <a:rPr lang="en-US" b="0" dirty="0" smtClean="0">
                <a:hlinkClick r:id="rId3"/>
              </a:rPr>
              <a:t>XXXXX.UA</a:t>
            </a:r>
            <a:endParaRPr lang="en-US" b="0" dirty="0"/>
          </a:p>
          <a:p>
            <a:pPr algn="r"/>
            <a:r>
              <a:rPr lang="ru-RU" b="0" dirty="0"/>
              <a:t>тел.: +38</a:t>
            </a:r>
            <a:r>
              <a:rPr lang="en-US" b="0" dirty="0"/>
              <a:t> </a:t>
            </a:r>
            <a:r>
              <a:rPr lang="en-US" b="0" dirty="0" smtClean="0"/>
              <a:t>XXX</a:t>
            </a:r>
            <a:r>
              <a:rPr lang="en-US" b="0" dirty="0" smtClean="0"/>
              <a:t> </a:t>
            </a:r>
            <a:r>
              <a:rPr lang="en-US" b="0" dirty="0" err="1" smtClean="0"/>
              <a:t>XXX</a:t>
            </a:r>
            <a:r>
              <a:rPr lang="en-US" b="0" dirty="0" smtClean="0"/>
              <a:t> XX </a:t>
            </a:r>
            <a:r>
              <a:rPr lang="en-US" b="0" dirty="0" err="1" smtClean="0"/>
              <a:t>XX</a:t>
            </a:r>
            <a:r>
              <a:rPr lang="ru-RU" b="0" dirty="0" smtClean="0"/>
              <a:t> </a:t>
            </a:r>
            <a:r>
              <a:rPr lang="ru-RU" b="0" dirty="0"/>
              <a:t>ext. ХХХ</a:t>
            </a:r>
            <a:endParaRPr lang="en-US" b="0" dirty="0"/>
          </a:p>
          <a:p>
            <a:pPr algn="r"/>
            <a:r>
              <a:rPr lang="ru-RU" b="0" dirty="0"/>
              <a:t>моб.</a:t>
            </a:r>
            <a:r>
              <a:rPr lang="en-US" b="0" dirty="0"/>
              <a:t>: +38 0XX XXX XX XX</a:t>
            </a:r>
          </a:p>
          <a:p>
            <a:pPr algn="r"/>
            <a:r>
              <a:rPr lang="en-US" b="0" dirty="0"/>
              <a:t>Skype: </a:t>
            </a:r>
            <a:r>
              <a:rPr lang="ru-RU" b="0" dirty="0"/>
              <a:t>ХХХХХХХХХХХХ </a:t>
            </a:r>
            <a:endParaRPr lang="en-US" b="0" dirty="0"/>
          </a:p>
          <a:p>
            <a:pPr algn="r"/>
            <a:r>
              <a:rPr lang="en-US" b="0" dirty="0"/>
              <a:t>URL: </a:t>
            </a:r>
            <a:r>
              <a:rPr lang="en-US" b="0" dirty="0" smtClean="0"/>
              <a:t>www.XXXX.ua</a:t>
            </a:r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9069" y="152401"/>
            <a:ext cx="8805862" cy="620562"/>
          </a:xfrm>
        </p:spPr>
        <p:txBody>
          <a:bodyPr>
            <a:normAutofit/>
          </a:bodyPr>
          <a:lstStyle/>
          <a:p>
            <a:r>
              <a:rPr lang="en-US" sz="2300" i="1" dirty="0" err="1">
                <a:solidFill>
                  <a:srgbClr val="024490"/>
                </a:solidFill>
              </a:rPr>
              <a:t>AVer</a:t>
            </a:r>
            <a:r>
              <a:rPr lang="en-US" sz="2300" i="1" dirty="0">
                <a:solidFill>
                  <a:srgbClr val="024490"/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Основные отличия</a:t>
            </a:r>
            <a:endParaRPr lang="ru-RU" sz="2300" i="1" dirty="0">
              <a:solidFill>
                <a:srgbClr val="02449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16459"/>
              </p:ext>
            </p:extLst>
          </p:nvPr>
        </p:nvGraphicFramePr>
        <p:xfrm>
          <a:off x="987972" y="901631"/>
          <a:ext cx="6821214" cy="3475265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32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177"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Традиционные производители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1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Особенности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/>
                        <a:t>Все в одном терминале</a:t>
                      </a:r>
                      <a:r>
                        <a:rPr lang="en-US" sz="1050" baseline="0" dirty="0" smtClean="0"/>
                        <a:t> </a:t>
                      </a:r>
                      <a:endParaRPr lang="en-US" sz="105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Терминалы</a:t>
                      </a:r>
                      <a:r>
                        <a:rPr lang="ru-RU" sz="1050" baseline="0" dirty="0" smtClean="0"/>
                        <a:t> инфраструктура аппаратные и программные сервисы</a:t>
                      </a:r>
                      <a:endParaRPr lang="en-US" sz="105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  <a:endParaRPr lang="en-US" altLang="zh-TW" sz="105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Одноразовая оплата </a:t>
                      </a:r>
                      <a:endParaRPr lang="en-US" altLang="zh-TW" sz="105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Аппаратные продукты, лицензии на программное обеспечение,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Периодические услуги, обслуживание абонентская плата</a:t>
                      </a:r>
                      <a:endParaRPr lang="en-US" altLang="zh-TW" sz="10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  <a:endParaRPr lang="en-US" altLang="zh-TW" sz="105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kern="1200" baseline="0" dirty="0" smtClean="0"/>
                        <a:t>3-4 SKUs</a:t>
                      </a:r>
                      <a:endParaRPr lang="en-US" altLang="zh-TW" sz="105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050" kern="1200" baseline="0" dirty="0" smtClean="0"/>
                        <a:t>Более</a:t>
                      </a:r>
                      <a:r>
                        <a:rPr lang="en-US" altLang="zh-TW" sz="1050" kern="1200" baseline="0" dirty="0" smtClean="0"/>
                        <a:t> 100 SKUs</a:t>
                      </a:r>
                      <a:endParaRPr lang="en-US" altLang="zh-TW" sz="10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50" kern="1200" dirty="0" err="1" smtClean="0"/>
                        <a:t>Инсталяция</a:t>
                      </a:r>
                      <a:r>
                        <a:rPr lang="ru-RU" altLang="zh-TW" sz="1050" kern="1200" baseline="0" dirty="0" smtClean="0"/>
                        <a:t> и настройки</a:t>
                      </a:r>
                      <a:r>
                        <a:rPr lang="en-US" altLang="zh-TW" sz="1050" kern="1200" dirty="0" smtClean="0"/>
                        <a:t> </a:t>
                      </a:r>
                      <a:endParaRPr lang="en-US" altLang="zh-TW" sz="105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kern="1200" baseline="0" dirty="0" smtClean="0"/>
                        <a:t>“DIY” </a:t>
                      </a:r>
                      <a:r>
                        <a:rPr lang="ru-RU" altLang="zh-TW" sz="1050" kern="1200" baseline="0" dirty="0" err="1" smtClean="0"/>
                        <a:t>инсталяция</a:t>
                      </a:r>
                      <a:r>
                        <a:rPr lang="ru-RU" altLang="zh-TW" sz="1050" kern="1200" baseline="0" dirty="0" smtClean="0"/>
                        <a:t> и настройка</a:t>
                      </a:r>
                      <a:endParaRPr lang="en-US" altLang="zh-TW" sz="105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 профессионального </a:t>
                      </a:r>
                      <a:r>
                        <a:rPr lang="ru-RU" altLang="zh-TW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инсталятора</a:t>
                      </a:r>
                      <a:endParaRPr lang="en-US" altLang="zh-TW" sz="10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TW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Тех</a:t>
                      </a:r>
                      <a:r>
                        <a:rPr lang="ru-RU" altLang="zh-TW" sz="105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Поддержка</a:t>
                      </a:r>
                      <a:endParaRPr lang="en-US" altLang="zh-TW" sz="105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года стандартной гарантии</a:t>
                      </a:r>
                      <a:endParaRPr lang="en-US" sz="105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/>
                        <a:t>1</a:t>
                      </a:r>
                      <a:r>
                        <a:rPr lang="ru-RU" sz="1050" kern="1200" baseline="0" dirty="0" smtClean="0"/>
                        <a:t> год гарантии дополнительный сервис 15% от продажной стоимости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26" descr="AVer-Logo-p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9832" y="992362"/>
            <a:ext cx="1143000" cy="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1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0"/>
            <a:ext cx="8805862" cy="906843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Потенциальные пользователи </a:t>
            </a:r>
            <a:r>
              <a:rPr lang="en-US" sz="2300" i="1" dirty="0" err="1">
                <a:solidFill>
                  <a:srgbClr val="024490"/>
                </a:solidFill>
              </a:rPr>
              <a:t>AVer</a:t>
            </a:r>
            <a:r>
              <a:rPr lang="en-US" sz="2300" i="1" dirty="0">
                <a:solidFill>
                  <a:srgbClr val="024490"/>
                </a:solidFill>
              </a:rPr>
              <a:t> VC</a:t>
            </a:r>
            <a:endParaRPr lang="ru-RU" sz="2300" i="1" dirty="0">
              <a:solidFill>
                <a:srgbClr val="024490"/>
              </a:solidFill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769022" y="823242"/>
            <a:ext cx="3733800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TW" sz="1400" b="1" dirty="0" smtClean="0">
                <a:solidFill>
                  <a:srgbClr val="0070C0"/>
                </a:solidFill>
              </a:rPr>
              <a:t>Офисы и организации</a:t>
            </a:r>
          </a:p>
          <a:p>
            <a:endParaRPr lang="en-US" altLang="zh-TW" sz="1400" b="1" dirty="0" smtClean="0">
              <a:solidFill>
                <a:srgbClr val="0070C0"/>
              </a:solidFill>
            </a:endParaRPr>
          </a:p>
          <a:p>
            <a:pPr>
              <a:lnSpc>
                <a:spcPts val="800"/>
              </a:lnSpc>
            </a:pPr>
            <a:r>
              <a:rPr lang="ru-RU" altLang="zh-TW" sz="1200" b="1" dirty="0"/>
              <a:t>Клиент имеет офисы </a:t>
            </a:r>
            <a:r>
              <a:rPr lang="ru-RU" altLang="zh-TW" sz="1200" b="1" dirty="0" smtClean="0"/>
              <a:t> </a:t>
            </a:r>
            <a:r>
              <a:rPr lang="ru-RU" altLang="zh-TW" sz="1200" b="1" dirty="0"/>
              <a:t>в разных местах, и им необходимо </a:t>
            </a:r>
            <a:r>
              <a:rPr lang="ru-RU" altLang="zh-TW" sz="1200" b="1" dirty="0" smtClean="0"/>
              <a:t>общаться </a:t>
            </a:r>
            <a:r>
              <a:rPr lang="ru-RU" altLang="zh-TW" sz="1200" b="1" dirty="0"/>
              <a:t>друг с другом:</a:t>
            </a:r>
            <a:endParaRPr lang="en-US" altLang="zh-TW" sz="1200" b="1" dirty="0" smtClean="0"/>
          </a:p>
        </p:txBody>
      </p:sp>
      <p:sp>
        <p:nvSpPr>
          <p:cNvPr id="5" name="Rectangle 11"/>
          <p:cNvSpPr/>
          <p:nvPr/>
        </p:nvSpPr>
        <p:spPr>
          <a:xfrm>
            <a:off x="1269023" y="1613529"/>
            <a:ext cx="2414954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dirty="0" smtClean="0"/>
              <a:t>• </a:t>
            </a:r>
            <a:r>
              <a:rPr lang="ru-RU" sz="1200" dirty="0" smtClean="0"/>
              <a:t>Юристы</a:t>
            </a:r>
            <a:endParaRPr lang="en-US" sz="1200" dirty="0" smtClean="0"/>
          </a:p>
          <a:p>
            <a:r>
              <a:rPr lang="en-US" sz="1200" dirty="0" smtClean="0"/>
              <a:t>• </a:t>
            </a:r>
            <a:r>
              <a:rPr lang="ru-RU" sz="1200" dirty="0" smtClean="0"/>
              <a:t>Банки</a:t>
            </a:r>
            <a:endParaRPr lang="en-US" sz="1200" dirty="0" smtClean="0"/>
          </a:p>
          <a:p>
            <a:r>
              <a:rPr lang="en-US" sz="1200" dirty="0" smtClean="0"/>
              <a:t>• </a:t>
            </a:r>
            <a:r>
              <a:rPr lang="ru-RU" sz="1200" dirty="0" smtClean="0"/>
              <a:t>Страхование     </a:t>
            </a:r>
            <a:r>
              <a:rPr lang="en-US" sz="1200" dirty="0" smtClean="0"/>
              <a:t>• </a:t>
            </a:r>
            <a:r>
              <a:rPr lang="ru-RU" sz="1200" dirty="0" smtClean="0"/>
              <a:t>Производство</a:t>
            </a:r>
          </a:p>
          <a:p>
            <a:r>
              <a:rPr lang="en-US" sz="1200" dirty="0" smtClean="0"/>
              <a:t>• </a:t>
            </a:r>
            <a:r>
              <a:rPr lang="ru-RU" sz="1200" dirty="0" smtClean="0"/>
              <a:t>Партнерство</a:t>
            </a:r>
            <a:endParaRPr lang="en-US" sz="1200" dirty="0" smtClean="0"/>
          </a:p>
          <a:p>
            <a:r>
              <a:rPr lang="en-US" sz="1200" dirty="0" smtClean="0"/>
              <a:t>• </a:t>
            </a:r>
            <a:r>
              <a:rPr lang="ru-RU" sz="1200" dirty="0" smtClean="0"/>
              <a:t>Франшизы</a:t>
            </a:r>
            <a:endParaRPr lang="en-US" sz="1200" dirty="0" smtClean="0"/>
          </a:p>
          <a:p>
            <a:r>
              <a:rPr lang="en-US" sz="1200" dirty="0" smtClean="0"/>
              <a:t>• </a:t>
            </a:r>
            <a:r>
              <a:rPr lang="ru-RU" sz="1200" dirty="0" smtClean="0"/>
              <a:t>Недвижимость</a:t>
            </a:r>
            <a:endParaRPr lang="en-US" sz="1200" dirty="0" smtClean="0"/>
          </a:p>
          <a:p>
            <a:r>
              <a:rPr lang="en-US" sz="1200" dirty="0" smtClean="0"/>
              <a:t>• </a:t>
            </a:r>
            <a:r>
              <a:rPr lang="ru-RU" sz="1200" dirty="0" smtClean="0"/>
              <a:t>Торговля</a:t>
            </a:r>
            <a:endParaRPr lang="en-US" sz="1200" dirty="0"/>
          </a:p>
        </p:txBody>
      </p:sp>
      <p:sp>
        <p:nvSpPr>
          <p:cNvPr id="6" name="Rectangle 6"/>
          <p:cNvSpPr/>
          <p:nvPr/>
        </p:nvSpPr>
        <p:spPr>
          <a:xfrm>
            <a:off x="4876800" y="822054"/>
            <a:ext cx="3733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Проекты объектов</a:t>
            </a:r>
          </a:p>
          <a:p>
            <a:endParaRPr lang="ru-RU" sz="1000" dirty="0"/>
          </a:p>
          <a:p>
            <a:r>
              <a:rPr lang="ru-RU" sz="1200" b="1" dirty="0"/>
              <a:t>Заказчик заказывает оборудование для оснащения или модернизации конференц-залов:</a:t>
            </a:r>
          </a:p>
          <a:p>
            <a:endParaRPr lang="ru-RU" sz="1000" dirty="0"/>
          </a:p>
          <a:p>
            <a:r>
              <a:rPr lang="ru-RU" sz="1200" dirty="0"/>
              <a:t>• ЖК-мониторы и плазменные мониторы</a:t>
            </a:r>
          </a:p>
          <a:p>
            <a:r>
              <a:rPr lang="ru-RU" sz="1200" dirty="0"/>
              <a:t>• </a:t>
            </a:r>
            <a:r>
              <a:rPr lang="ru-RU" sz="1200" dirty="0" err="1"/>
              <a:t>Оверхед</a:t>
            </a:r>
            <a:r>
              <a:rPr lang="ru-RU" sz="1200" dirty="0"/>
              <a:t>-проекторы</a:t>
            </a:r>
          </a:p>
          <a:p>
            <a:r>
              <a:rPr lang="ru-RU" sz="1200" dirty="0"/>
              <a:t>• Освещение и управление помещениями</a:t>
            </a:r>
          </a:p>
          <a:p>
            <a:r>
              <a:rPr lang="ru-RU" sz="1200" dirty="0"/>
              <a:t>• Доски и электропроводка</a:t>
            </a:r>
          </a:p>
          <a:p>
            <a:endParaRPr lang="en-US" sz="1000" dirty="0">
              <a:latin typeface="+mn-lt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876800" y="2605933"/>
            <a:ext cx="39023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Инструменты связи</a:t>
            </a:r>
          </a:p>
          <a:p>
            <a:endParaRPr lang="ru-RU" sz="1000" dirty="0"/>
          </a:p>
          <a:p>
            <a:r>
              <a:rPr lang="ru-RU" sz="1000" b="1" dirty="0"/>
              <a:t>Клиент использует или планирует купить</a:t>
            </a:r>
          </a:p>
          <a:p>
            <a:r>
              <a:rPr lang="ru-RU" sz="1000" b="1" dirty="0"/>
              <a:t>Программное обеспечение / совместные средства коммуникации:</a:t>
            </a:r>
          </a:p>
          <a:p>
            <a:endParaRPr lang="ru-RU" sz="1000" b="1" dirty="0"/>
          </a:p>
          <a:p>
            <a:r>
              <a:rPr lang="ru-RU" sz="1400" dirty="0"/>
              <a:t>• IP-телефония или новая УАТС</a:t>
            </a:r>
          </a:p>
          <a:p>
            <a:r>
              <a:rPr lang="ru-RU" sz="1400" dirty="0"/>
              <a:t>• Телефонные конференции</a:t>
            </a:r>
          </a:p>
          <a:p>
            <a:r>
              <a:rPr lang="ru-RU" sz="1400" dirty="0"/>
              <a:t>• Электронная почта, чат и расписание</a:t>
            </a:r>
          </a:p>
          <a:p>
            <a:r>
              <a:rPr lang="ru-RU" sz="1400" dirty="0"/>
              <a:t>• Использование </a:t>
            </a:r>
            <a:r>
              <a:rPr lang="ru-RU" sz="1400" dirty="0" err="1"/>
              <a:t>Skype</a:t>
            </a:r>
            <a:r>
              <a:rPr lang="ru-RU" sz="1400" dirty="0"/>
              <a:t> ™ (но хочет больше)</a:t>
            </a:r>
          </a:p>
          <a:p>
            <a:endParaRPr lang="en-US" sz="1400" dirty="0"/>
          </a:p>
        </p:txBody>
      </p:sp>
      <p:sp>
        <p:nvSpPr>
          <p:cNvPr id="8" name="Rectangle 10"/>
          <p:cNvSpPr/>
          <p:nvPr/>
        </p:nvSpPr>
        <p:spPr>
          <a:xfrm>
            <a:off x="609600" y="3109115"/>
            <a:ext cx="3733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TW" sz="1400" b="1" dirty="0" smtClean="0">
                <a:solidFill>
                  <a:srgbClr val="0070C0"/>
                </a:solidFill>
              </a:rPr>
              <a:t>Сети и инфраструктура</a:t>
            </a:r>
            <a:endParaRPr lang="en-US" altLang="zh-TW" sz="1400" b="1" dirty="0" smtClean="0">
              <a:solidFill>
                <a:srgbClr val="0070C0"/>
              </a:solidFill>
            </a:endParaRPr>
          </a:p>
          <a:p>
            <a:pPr>
              <a:lnSpc>
                <a:spcPts val="800"/>
              </a:lnSpc>
            </a:pPr>
            <a:endParaRPr lang="en-US" altLang="zh-TW" sz="1000" b="1" dirty="0" smtClean="0">
              <a:solidFill>
                <a:srgbClr val="F08300"/>
              </a:solidFill>
              <a:latin typeface="+mn-lt"/>
            </a:endParaRPr>
          </a:p>
          <a:p>
            <a:pPr>
              <a:lnSpc>
                <a:spcPts val="800"/>
              </a:lnSpc>
            </a:pPr>
            <a:r>
              <a:rPr lang="ru-RU" sz="1200" b="1" dirty="0"/>
              <a:t>Заказчик планирует обновить аппаратное / программное обеспечение сети и инфраструктуры:</a:t>
            </a:r>
            <a:endParaRPr lang="en-US" sz="1200" b="1" dirty="0" smtClean="0"/>
          </a:p>
          <a:p>
            <a:r>
              <a:rPr lang="en-US" sz="1200" dirty="0" smtClean="0">
                <a:latin typeface="+mn-lt"/>
              </a:rPr>
              <a:t>• </a:t>
            </a:r>
            <a:r>
              <a:rPr lang="ru-RU" sz="1200" dirty="0" smtClean="0"/>
              <a:t>Роутеры и </a:t>
            </a:r>
            <a:r>
              <a:rPr lang="ru-RU" sz="1200" dirty="0" err="1" smtClean="0"/>
              <a:t>свичи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• </a:t>
            </a:r>
            <a:r>
              <a:rPr lang="ru-RU" sz="1200" dirty="0"/>
              <a:t>Серверы и устройства хранения </a:t>
            </a:r>
            <a:r>
              <a:rPr lang="ru-RU" sz="1200" dirty="0" smtClean="0"/>
              <a:t>данных                       • </a:t>
            </a:r>
            <a:r>
              <a:rPr lang="ru-RU" sz="1200" dirty="0"/>
              <a:t>Обновление полосы пропускания</a:t>
            </a:r>
          </a:p>
          <a:p>
            <a:r>
              <a:rPr lang="ru-RU" sz="1200" dirty="0"/>
              <a:t>• Изменение в ISP</a:t>
            </a:r>
            <a:endParaRPr lang="en-US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5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44780"/>
            <a:ext cx="8805862" cy="623317"/>
          </a:xfrm>
        </p:spPr>
        <p:txBody>
          <a:bodyPr>
            <a:normAutofit/>
          </a:bodyPr>
          <a:lstStyle/>
          <a:p>
            <a:r>
              <a:rPr lang="ru-RU" sz="2300" i="1" dirty="0" smtClean="0">
                <a:solidFill>
                  <a:srgbClr val="024490"/>
                </a:solidFill>
              </a:rPr>
              <a:t>Стратегическое </a:t>
            </a:r>
            <a:r>
              <a:rPr lang="ru-RU" sz="2300" i="1" dirty="0">
                <a:solidFill>
                  <a:srgbClr val="024490"/>
                </a:solidFill>
              </a:rPr>
              <a:t>партнерство</a:t>
            </a:r>
          </a:p>
        </p:txBody>
      </p:sp>
      <p:sp>
        <p:nvSpPr>
          <p:cNvPr id="4" name="AutoShape 4"/>
          <p:cNvSpPr/>
          <p:nvPr/>
        </p:nvSpPr>
        <p:spPr>
          <a:xfrm>
            <a:off x="863427" y="841690"/>
            <a:ext cx="1919966" cy="946917"/>
          </a:xfrm>
          <a:custGeom>
            <a:avLst>
              <a:gd name="f8" fmla="val 448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448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16097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1" kern="0" dirty="0" smtClean="0">
                <a:solidFill>
                  <a:prstClr val="white"/>
                </a:solidFill>
                <a:latin typeface="Calibri"/>
                <a:ea typeface="新細明體"/>
              </a:rPr>
              <a:t>Telecoms/ISPs</a:t>
            </a:r>
            <a:endParaRPr kumimoji="0" lang="en-US" sz="2000" b="1" kern="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133063" y="841690"/>
            <a:ext cx="5458278" cy="94691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16097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 smtClean="0">
                <a:solidFill>
                  <a:prstClr val="white"/>
                </a:solidFill>
              </a:rPr>
              <a:t>Поставщик терминалов </a:t>
            </a:r>
            <a:r>
              <a:rPr lang="ru-RU" sz="1200" kern="0" dirty="0">
                <a:solidFill>
                  <a:prstClr val="white"/>
                </a:solidFill>
              </a:rPr>
              <a:t>- Настройте существующие аппаратные </a:t>
            </a:r>
            <a:r>
              <a:rPr lang="ru-RU" sz="1200" kern="0" dirty="0" smtClean="0">
                <a:solidFill>
                  <a:prstClr val="white"/>
                </a:solidFill>
              </a:rPr>
              <a:t>терминалы в соответствии с требованиями на </a:t>
            </a:r>
            <a:r>
              <a:rPr lang="ru-RU" sz="1200" kern="0" dirty="0">
                <a:solidFill>
                  <a:prstClr val="white"/>
                </a:solidFill>
              </a:rPr>
              <a:t>уровне комнаты в решении для видеоконференций </a:t>
            </a:r>
            <a:r>
              <a:rPr lang="ru-RU" sz="1200" kern="0" dirty="0" err="1">
                <a:solidFill>
                  <a:prstClr val="white"/>
                </a:solidFill>
              </a:rPr>
              <a:t>Telecom</a:t>
            </a:r>
            <a:r>
              <a:rPr lang="ru-RU" sz="1200" kern="0" dirty="0">
                <a:solidFill>
                  <a:prstClr val="white"/>
                </a:solidFill>
              </a:rPr>
              <a:t> / </a:t>
            </a:r>
            <a:r>
              <a:rPr lang="ru-RU" sz="1200" kern="0" dirty="0" smtClean="0">
                <a:solidFill>
                  <a:prstClr val="white"/>
                </a:solidFill>
              </a:rPr>
              <a:t>ISP. Успешные проекты - </a:t>
            </a:r>
            <a:r>
              <a:rPr lang="ru-RU" sz="1200" kern="0" dirty="0" err="1" smtClean="0">
                <a:solidFill>
                  <a:prstClr val="white"/>
                </a:solidFill>
              </a:rPr>
              <a:t>Chunghwa</a:t>
            </a:r>
            <a:r>
              <a:rPr lang="ru-RU" sz="1200" kern="0" dirty="0" smtClean="0">
                <a:solidFill>
                  <a:prstClr val="white"/>
                </a:solidFill>
              </a:rPr>
              <a:t> </a:t>
            </a:r>
            <a:r>
              <a:rPr lang="ru-RU" sz="1200" kern="0" dirty="0" err="1" smtClean="0">
                <a:solidFill>
                  <a:prstClr val="white"/>
                </a:solidFill>
              </a:rPr>
              <a:t>Telecom</a:t>
            </a:r>
            <a:r>
              <a:rPr lang="ru-RU" sz="1200" kern="0" dirty="0" smtClean="0">
                <a:solidFill>
                  <a:prstClr val="white"/>
                </a:solidFill>
              </a:rPr>
              <a:t>, SK </a:t>
            </a:r>
            <a:r>
              <a:rPr lang="ru-RU" sz="1200" kern="0" dirty="0" err="1" smtClean="0">
                <a:solidFill>
                  <a:prstClr val="white"/>
                </a:solidFill>
              </a:rPr>
              <a:t>Telink</a:t>
            </a:r>
            <a:r>
              <a:rPr lang="ru-RU" sz="1200" kern="0" dirty="0" smtClean="0">
                <a:solidFill>
                  <a:prstClr val="white"/>
                </a:solidFill>
              </a:rPr>
              <a:t>, PCCW</a:t>
            </a:r>
            <a:endParaRPr kumimoji="0" lang="en-US" sz="12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63427" y="1927221"/>
            <a:ext cx="1919966" cy="998915"/>
          </a:xfrm>
          <a:custGeom>
            <a:avLst>
              <a:gd name="f8" fmla="val 3760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7606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16097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1" kern="0" dirty="0" smtClean="0">
                <a:solidFill>
                  <a:prstClr val="white"/>
                </a:solidFill>
                <a:latin typeface="Calibri"/>
                <a:ea typeface="新細明體"/>
              </a:rPr>
              <a:t>ITSP/VoIP </a:t>
            </a:r>
            <a:endParaRPr kumimoji="0" lang="en-US" sz="2000" b="1" kern="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7" name="Rectangle 18"/>
          <p:cNvSpPr/>
          <p:nvPr/>
        </p:nvSpPr>
        <p:spPr>
          <a:xfrm>
            <a:off x="3133063" y="1927221"/>
            <a:ext cx="5458277" cy="9989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16097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prstClr val="white"/>
                </a:solidFill>
              </a:rPr>
              <a:t>Поставщик </a:t>
            </a:r>
            <a:r>
              <a:rPr lang="ru-RU" sz="1200" b="1" kern="0" dirty="0" smtClean="0">
                <a:solidFill>
                  <a:prstClr val="white"/>
                </a:solidFill>
              </a:rPr>
              <a:t>терминалов </a:t>
            </a:r>
            <a:r>
              <a:rPr lang="ru-RU" sz="1200" b="1" kern="0" dirty="0">
                <a:solidFill>
                  <a:prstClr val="white"/>
                </a:solidFill>
              </a:rPr>
              <a:t>- </a:t>
            </a:r>
            <a:r>
              <a:rPr lang="ru-RU" sz="1200" b="1" kern="0" dirty="0" smtClean="0">
                <a:solidFill>
                  <a:prstClr val="white"/>
                </a:solidFill>
              </a:rPr>
              <a:t>добавляет </a:t>
            </a:r>
            <a:r>
              <a:rPr lang="ru-RU" sz="1200" b="1" kern="0" dirty="0">
                <a:solidFill>
                  <a:prstClr val="white"/>
                </a:solidFill>
              </a:rPr>
              <a:t>видео-компонент к существующим предложениям </a:t>
            </a:r>
            <a:r>
              <a:rPr lang="ru-RU" sz="1200" b="1" kern="0" dirty="0" err="1">
                <a:solidFill>
                  <a:prstClr val="white"/>
                </a:solidFill>
              </a:rPr>
              <a:t>аудиосвязи</a:t>
            </a:r>
            <a:r>
              <a:rPr lang="ru-RU" sz="1200" b="1" kern="0" dirty="0">
                <a:solidFill>
                  <a:prstClr val="white"/>
                </a:solidFill>
              </a:rPr>
              <a:t> ITSP / </a:t>
            </a:r>
            <a:r>
              <a:rPr lang="ru-RU" sz="1200" b="1" kern="0" dirty="0" err="1">
                <a:solidFill>
                  <a:prstClr val="white"/>
                </a:solidFill>
              </a:rPr>
              <a:t>VoIP</a:t>
            </a:r>
            <a:r>
              <a:rPr lang="ru-RU" sz="1200" b="1" kern="0" dirty="0">
                <a:solidFill>
                  <a:prstClr val="white"/>
                </a:solidFill>
              </a:rPr>
              <a:t>-провайдеров. Продавайте </a:t>
            </a:r>
            <a:r>
              <a:rPr lang="ru-RU" sz="1200" b="1" kern="0" dirty="0" smtClean="0">
                <a:solidFill>
                  <a:prstClr val="white"/>
                </a:solidFill>
              </a:rPr>
              <a:t>модель </a:t>
            </a:r>
            <a:r>
              <a:rPr lang="ru-RU" sz="1200" b="1" kern="0" dirty="0">
                <a:solidFill>
                  <a:prstClr val="white"/>
                </a:solidFill>
              </a:rPr>
              <a:t>поставщика </a:t>
            </a:r>
            <a:r>
              <a:rPr lang="ru-RU" sz="1200" b="1" kern="0" dirty="0" err="1">
                <a:solidFill>
                  <a:prstClr val="white"/>
                </a:solidFill>
              </a:rPr>
              <a:t>AVer</a:t>
            </a:r>
            <a:r>
              <a:rPr lang="ru-RU" sz="1200" b="1" kern="0" dirty="0">
                <a:solidFill>
                  <a:prstClr val="white"/>
                </a:solidFill>
              </a:rPr>
              <a:t> в зависимости от области применения.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 smtClean="0">
                <a:solidFill>
                  <a:prstClr val="white"/>
                </a:solidFill>
              </a:rPr>
              <a:t>Успешные проекты </a:t>
            </a:r>
            <a:r>
              <a:rPr lang="ru-RU" sz="1200" b="1" kern="0" dirty="0">
                <a:solidFill>
                  <a:prstClr val="white"/>
                </a:solidFill>
              </a:rPr>
              <a:t>- </a:t>
            </a:r>
            <a:r>
              <a:rPr lang="ru-RU" sz="1200" b="1" kern="0" dirty="0" err="1">
                <a:solidFill>
                  <a:prstClr val="white"/>
                </a:solidFill>
              </a:rPr>
              <a:t>Compunetix</a:t>
            </a:r>
            <a:r>
              <a:rPr lang="ru-RU" sz="1200" b="1" kern="0" dirty="0">
                <a:solidFill>
                  <a:prstClr val="white"/>
                </a:solidFill>
              </a:rPr>
              <a:t>, 888VoIP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1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AutoShape 6"/>
          <p:cNvSpPr/>
          <p:nvPr/>
        </p:nvSpPr>
        <p:spPr>
          <a:xfrm>
            <a:off x="863428" y="3073321"/>
            <a:ext cx="1919966" cy="964863"/>
          </a:xfrm>
          <a:custGeom>
            <a:avLst>
              <a:gd name="f8" fmla="val 4677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4677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16097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1" kern="0" dirty="0" err="1" smtClean="0">
                <a:solidFill>
                  <a:prstClr val="white"/>
                </a:solidFill>
                <a:latin typeface="Calibri"/>
                <a:ea typeface="新細明體"/>
              </a:rPr>
              <a:t>VCaaS</a:t>
            </a:r>
            <a:r>
              <a:rPr kumimoji="0" lang="en-US" sz="2000" b="1" kern="0" dirty="0" smtClean="0">
                <a:solidFill>
                  <a:prstClr val="white"/>
                </a:solidFill>
                <a:latin typeface="Calibri"/>
                <a:ea typeface="新細明體"/>
              </a:rPr>
              <a:t> providers</a:t>
            </a:r>
            <a:endParaRPr kumimoji="0" lang="en-US" sz="2000" b="1" kern="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133064" y="3073321"/>
            <a:ext cx="5458278" cy="9648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16097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Стратегический альянс - поставщик </a:t>
            </a:r>
            <a:r>
              <a:rPr lang="ru-RU" sz="1200" b="1" kern="0" dirty="0" err="1">
                <a:solidFill>
                  <a:prstClr val="white"/>
                </a:solidFill>
                <a:ea typeface="新細明體"/>
              </a:rPr>
              <a:t>VCaaS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 продвигает </a:t>
            </a:r>
            <a:r>
              <a:rPr lang="ru-RU" sz="1200" b="1" kern="0" dirty="0" err="1">
                <a:solidFill>
                  <a:prstClr val="white"/>
                </a:solidFill>
                <a:ea typeface="新細明體"/>
              </a:rPr>
              <a:t>AVer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 как </a:t>
            </a:r>
            <a:r>
              <a:rPr lang="ru-RU" sz="1200" b="1" kern="0" dirty="0" smtClean="0">
                <a:solidFill>
                  <a:prstClr val="white"/>
                </a:solidFill>
                <a:ea typeface="新細明體"/>
              </a:rPr>
              <a:t>предпочтительные аппаратные решения 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для конечных точек; </a:t>
            </a:r>
            <a:r>
              <a:rPr lang="ru-RU" sz="1200" b="1" kern="0" dirty="0" err="1">
                <a:solidFill>
                  <a:prstClr val="white"/>
                </a:solidFill>
                <a:ea typeface="新細明體"/>
              </a:rPr>
              <a:t>AVer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 продвигает поставщика </a:t>
            </a:r>
            <a:r>
              <a:rPr lang="ru-RU" sz="1200" b="1" kern="0" dirty="0" err="1">
                <a:solidFill>
                  <a:prstClr val="white"/>
                </a:solidFill>
                <a:ea typeface="新細明體"/>
              </a:rPr>
              <a:t>VCaaS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 в качестве предпочтительного хостинга (виртуальный MCU).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Успешные </a:t>
            </a:r>
            <a:r>
              <a:rPr lang="ru-RU" sz="1200" b="1" kern="0" dirty="0" smtClean="0">
                <a:solidFill>
                  <a:prstClr val="white"/>
                </a:solidFill>
                <a:ea typeface="新細明體"/>
              </a:rPr>
              <a:t>проекты 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- </a:t>
            </a:r>
            <a:r>
              <a:rPr lang="ru-RU" sz="1200" b="1" kern="0" dirty="0" err="1">
                <a:solidFill>
                  <a:prstClr val="white"/>
                </a:solidFill>
                <a:ea typeface="新細明體"/>
              </a:rPr>
              <a:t>Bluejeans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, </a:t>
            </a:r>
            <a:r>
              <a:rPr lang="ru-RU" sz="1200" b="1" kern="0" dirty="0" err="1">
                <a:solidFill>
                  <a:prstClr val="white"/>
                </a:solidFill>
                <a:ea typeface="新細明體"/>
              </a:rPr>
              <a:t>Vidtel</a:t>
            </a:r>
            <a:r>
              <a:rPr lang="ru-RU" sz="1200" b="1" kern="0" dirty="0">
                <a:solidFill>
                  <a:prstClr val="white"/>
                </a:solidFill>
                <a:ea typeface="新細明體"/>
              </a:rPr>
              <a:t>, G2J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1" kern="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723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65831"/>
            <a:ext cx="8805862" cy="78663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Стратегические партнеры</a:t>
            </a:r>
            <a:endParaRPr lang="ru-RU" sz="2300" i="1" dirty="0">
              <a:solidFill>
                <a:srgbClr val="024490"/>
              </a:solidFill>
            </a:endParaRPr>
          </a:p>
        </p:txBody>
      </p:sp>
      <p:pic>
        <p:nvPicPr>
          <p:cNvPr id="4" name="Picture 2" descr="http://www.sportstrategies.com/images/membres/photo_845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9297"/>
            <a:ext cx="1398872" cy="407421"/>
          </a:xfrm>
          <a:prstGeom prst="rect">
            <a:avLst/>
          </a:prstGeom>
          <a:noFill/>
        </p:spPr>
      </p:pic>
      <p:pic>
        <p:nvPicPr>
          <p:cNvPr id="5" name="Picture 18" descr="photos_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8872" y="788673"/>
            <a:ext cx="1081941" cy="408045"/>
          </a:xfrm>
          <a:prstGeom prst="rect">
            <a:avLst/>
          </a:prstGeom>
        </p:spPr>
      </p:pic>
      <p:pic>
        <p:nvPicPr>
          <p:cNvPr id="7" name="Picture 50" descr="Business_sogeclair-aerospac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0813" y="789297"/>
            <a:ext cx="1192690" cy="423212"/>
          </a:xfrm>
          <a:prstGeom prst="rect">
            <a:avLst/>
          </a:prstGeom>
        </p:spPr>
      </p:pic>
      <p:pic>
        <p:nvPicPr>
          <p:cNvPr id="8" name="圖片 9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503" y="817490"/>
            <a:ext cx="1280582" cy="263791"/>
          </a:xfrm>
          <a:prstGeom prst="rect">
            <a:avLst/>
          </a:prstGeom>
        </p:spPr>
      </p:pic>
      <p:pic>
        <p:nvPicPr>
          <p:cNvPr id="9" name="圖片 10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085" y="788673"/>
            <a:ext cx="1298864" cy="287605"/>
          </a:xfrm>
          <a:prstGeom prst="rect">
            <a:avLst/>
          </a:prstGeom>
        </p:spPr>
      </p:pic>
      <p:pic>
        <p:nvPicPr>
          <p:cNvPr id="10" name="Picture 7" descr="http://www.creavit.com.tr/images/logo_tr.png?v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528" y="817490"/>
            <a:ext cx="1511939" cy="6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2" descr="Business_United Engineer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23" y="1391167"/>
            <a:ext cx="1049262" cy="474209"/>
          </a:xfrm>
          <a:prstGeom prst="rect">
            <a:avLst/>
          </a:prstGeom>
        </p:spPr>
      </p:pic>
      <p:pic>
        <p:nvPicPr>
          <p:cNvPr id="13" name="Picture 40" descr="Business_cadwar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564" y="1436909"/>
            <a:ext cx="1340720" cy="296417"/>
          </a:xfrm>
          <a:prstGeom prst="rect">
            <a:avLst/>
          </a:prstGeom>
        </p:spPr>
      </p:pic>
      <p:pic>
        <p:nvPicPr>
          <p:cNvPr id="14" name="Picture 27" descr="Business_PWC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8997" y="1177697"/>
            <a:ext cx="1916833" cy="324448"/>
          </a:xfrm>
          <a:prstGeom prst="rect">
            <a:avLst/>
          </a:prstGeom>
        </p:spPr>
      </p:pic>
      <p:pic>
        <p:nvPicPr>
          <p:cNvPr id="15" name="Picture 17" descr="clear-harbor-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617" y="1325281"/>
            <a:ext cx="1004419" cy="408045"/>
          </a:xfrm>
          <a:prstGeom prst="rect">
            <a:avLst/>
          </a:prstGeom>
        </p:spPr>
      </p:pic>
      <p:pic>
        <p:nvPicPr>
          <p:cNvPr id="16" name="圖片 10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66" y="799818"/>
            <a:ext cx="1183409" cy="331073"/>
          </a:xfrm>
          <a:prstGeom prst="rect">
            <a:avLst/>
          </a:prstGeom>
        </p:spPr>
      </p:pic>
      <p:pic>
        <p:nvPicPr>
          <p:cNvPr id="17" name="Picture 11" descr="http://www.hidrodizayn.com.tr/images/header_en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4902" y="1291744"/>
            <a:ext cx="2455987" cy="6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9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2" y="2007835"/>
            <a:ext cx="1228387" cy="698240"/>
          </a:xfrm>
          <a:prstGeom prst="rect">
            <a:avLst/>
          </a:prstGeom>
        </p:spPr>
      </p:pic>
      <p:pic>
        <p:nvPicPr>
          <p:cNvPr id="19" name="Picture 41" descr="Business_IMCO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720"/>
          <a:stretch>
            <a:fillRect/>
          </a:stretch>
        </p:blipFill>
        <p:spPr>
          <a:xfrm>
            <a:off x="1427383" y="1865376"/>
            <a:ext cx="553751" cy="483195"/>
          </a:xfrm>
          <a:prstGeom prst="rect">
            <a:avLst/>
          </a:prstGeom>
        </p:spPr>
      </p:pic>
      <p:pic>
        <p:nvPicPr>
          <p:cNvPr id="20" name="Picture 2" descr="http://communication.aver.com/Upload/CaseStudy/689/thumbnail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811" y="2007835"/>
            <a:ext cx="1060602" cy="742423"/>
          </a:xfrm>
          <a:prstGeom prst="rect">
            <a:avLst/>
          </a:prstGeom>
          <a:noFill/>
        </p:spPr>
      </p:pic>
      <p:pic>
        <p:nvPicPr>
          <p:cNvPr id="21" name="Picture 3" descr="C:\Users\Olivier\Desktop\Logo_BALINEAU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406" y="1951758"/>
            <a:ext cx="1548201" cy="338034"/>
          </a:xfrm>
          <a:prstGeom prst="rect">
            <a:avLst/>
          </a:prstGeom>
          <a:noFill/>
        </p:spPr>
      </p:pic>
      <p:pic>
        <p:nvPicPr>
          <p:cNvPr id="22" name="圖片 83" descr="http://addons.books.com.tw/G/ADbanner/2009/07/cosmed-logo-150150.gi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902" y="2007835"/>
            <a:ext cx="479218" cy="4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68" descr="https://www.okwork.gov.tw/d_upload/vendor/logo/A0/B0/C0/D4/E612/F838/723342ec-9016-4635-85d0-c8fbbf4472ad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722" y="2014838"/>
            <a:ext cx="896314" cy="5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trade.1111.com.tw/Include/getPhoto.ashx?vNo=3678&amp;vType=1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384" y="1178050"/>
            <a:ext cx="652866" cy="979301"/>
          </a:xfrm>
          <a:prstGeom prst="rect">
            <a:avLst/>
          </a:prstGeom>
          <a:noFill/>
        </p:spPr>
      </p:pic>
      <p:pic>
        <p:nvPicPr>
          <p:cNvPr id="25" name="Picture 12" descr="TOPPAN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2" y="2966118"/>
            <a:ext cx="1182400" cy="205278"/>
          </a:xfrm>
          <a:prstGeom prst="rect">
            <a:avLst/>
          </a:prstGeom>
          <a:noFill/>
        </p:spPr>
      </p:pic>
      <p:pic>
        <p:nvPicPr>
          <p:cNvPr id="26" name="Picture 8" descr="http://live.liquidmediagroup.co.uk/wp-content/uploads/2011/03/Honda_Logo.jpg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8872" y="2662754"/>
            <a:ext cx="1469363" cy="3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7" descr="Industrial_Fernas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3103" y="2452891"/>
            <a:ext cx="1276876" cy="506368"/>
          </a:xfrm>
          <a:prstGeom prst="rect">
            <a:avLst/>
          </a:prstGeom>
        </p:spPr>
      </p:pic>
      <p:pic>
        <p:nvPicPr>
          <p:cNvPr id="28" name="Picture 19" descr="pilotfish logo.jp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2909" y="2477094"/>
            <a:ext cx="1081944" cy="360648"/>
          </a:xfrm>
          <a:prstGeom prst="rect">
            <a:avLst/>
          </a:prstGeom>
        </p:spPr>
      </p:pic>
      <p:pic>
        <p:nvPicPr>
          <p:cNvPr id="29" name="Picture 10" descr="http://www.belneftekhim.by/i/b-logo-en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913" y="2715495"/>
            <a:ext cx="1887982" cy="330273"/>
          </a:xfrm>
          <a:prstGeom prst="rect">
            <a:avLst/>
          </a:prstGeom>
          <a:noFill/>
        </p:spPr>
      </p:pic>
      <p:pic>
        <p:nvPicPr>
          <p:cNvPr id="30" name="Picture 13" descr="http://www.kromancelik.com.tr/images/SiteLayout/firmaLogo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63" y="3370995"/>
            <a:ext cx="1997558" cy="5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ttp://mitasenerji.com/interfaces/enerji/images/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924" y="3158858"/>
            <a:ext cx="18669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Olivier\Desktop\Logos VC customers\515c3c6554b67_Axxia.pn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4447" y="2952439"/>
            <a:ext cx="1116991" cy="6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036" y="3272865"/>
            <a:ext cx="1097679" cy="58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9" descr="https://markamonitor.hu/what_is_what/logo/2199_thumb.jpg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9417" y="3091064"/>
            <a:ext cx="1443190" cy="5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圖片 10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543" y="3646083"/>
            <a:ext cx="1116061" cy="2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7" descr="Business_Razer.jp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70" y="3099282"/>
            <a:ext cx="856454" cy="301346"/>
          </a:xfrm>
          <a:prstGeom prst="rect">
            <a:avLst/>
          </a:prstGeom>
        </p:spPr>
      </p:pic>
      <p:pic>
        <p:nvPicPr>
          <p:cNvPr id="37" name="Picture 8" descr="AMADA"/>
          <p:cNvPicPr>
            <a:picLocks noChangeAspect="1" noChangeArrowheads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509137" y="4019241"/>
            <a:ext cx="1195121" cy="275067"/>
          </a:xfrm>
          <a:prstGeom prst="rect">
            <a:avLst/>
          </a:prstGeom>
          <a:noFill/>
        </p:spPr>
      </p:pic>
      <p:pic>
        <p:nvPicPr>
          <p:cNvPr id="39" name="Picture 2" descr="http://www.thaitch.org/wp-content/uploads/2014/09/TNR_logo_for-web.gif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924" y="3860511"/>
            <a:ext cx="812756" cy="6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aura-astronomy.org/images/Main/AURAlogo.jp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8" y="4019241"/>
            <a:ext cx="1116153" cy="4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Industrial_Siam Steel.jp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077" y="3907745"/>
            <a:ext cx="893636" cy="445905"/>
          </a:xfrm>
          <a:prstGeom prst="rect">
            <a:avLst/>
          </a:prstGeom>
        </p:spPr>
      </p:pic>
      <p:pic>
        <p:nvPicPr>
          <p:cNvPr id="42" name="圖片 100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631" y="4043552"/>
            <a:ext cx="1168684" cy="307879"/>
          </a:xfrm>
          <a:prstGeom prst="rect">
            <a:avLst/>
          </a:prstGeom>
        </p:spPr>
      </p:pic>
      <p:pic>
        <p:nvPicPr>
          <p:cNvPr id="43" name="Picture 2" descr="http://images.1111.com.tw/oad/67812115.jpg?2015/9/24%20%E4%B8%8B%E5%8D%88%2002:43:52"/>
          <p:cNvPicPr>
            <a:picLocks noChangeAspect="1" noChangeArrowheads="1"/>
          </p:cNvPicPr>
          <p:nvPr/>
        </p:nvPicPr>
        <p:blipFill rotWithShape="1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5467" y="4057715"/>
            <a:ext cx="1150422" cy="4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ncrypted-tbn3.gstatic.com/images?q=tbn:ANd9GcTN-olniWlU1F8b8INATzKAKGby2nE8ruMTWCmcL_9ZMRjjTjj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44" y="3669060"/>
            <a:ext cx="10191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858" y="4612170"/>
            <a:ext cx="2520230" cy="30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 descr="C:\Users\Olivier\Desktop\Logos VC customers\logo_vortex_large.jp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89" y="4612170"/>
            <a:ext cx="677338" cy="3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UTTC_Tele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UTTC_Televic.potx</Template>
  <TotalTime>7635</TotalTime>
  <Words>3455</Words>
  <Application>Microsoft Office PowerPoint</Application>
  <PresentationFormat>Экран (16:9)</PresentationFormat>
  <Paragraphs>725</Paragraphs>
  <Slides>55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宋体</vt:lpstr>
      <vt:lpstr>Arial</vt:lpstr>
      <vt:lpstr>Arial Unicode MS</vt:lpstr>
      <vt:lpstr>Calibri</vt:lpstr>
      <vt:lpstr>Myriad Pro</vt:lpstr>
      <vt:lpstr>新細明體</vt:lpstr>
      <vt:lpstr>Wingdings</vt:lpstr>
      <vt:lpstr>UTTC_Televic</vt:lpstr>
      <vt:lpstr>Презентация PowerPoint</vt:lpstr>
      <vt:lpstr>Презентация PowerPoint</vt:lpstr>
      <vt:lpstr>Потенциал рынка</vt:lpstr>
      <vt:lpstr>Видео Конференцсистемы AVer</vt:lpstr>
      <vt:lpstr>Пересмотр рынка</vt:lpstr>
      <vt:lpstr>AVer Основные отличия</vt:lpstr>
      <vt:lpstr>Потенциальные пользователи AVer VC</vt:lpstr>
      <vt:lpstr>Стратегическое партнерство</vt:lpstr>
      <vt:lpstr>Стратегические партнеры</vt:lpstr>
      <vt:lpstr>Глобальное партнерство</vt:lpstr>
      <vt:lpstr>Презентация PowerPoint</vt:lpstr>
      <vt:lpstr>Общее решение для видеоконференций</vt:lpstr>
      <vt:lpstr>Почему EVC серия ?</vt:lpstr>
      <vt:lpstr>Система видеоконференций EVC130</vt:lpstr>
      <vt:lpstr>EVC130P Система видеоконференцсвязи</vt:lpstr>
      <vt:lpstr>Система видеоконференцсвязи EVC150</vt:lpstr>
      <vt:lpstr>Система видеоконференций EVC300</vt:lpstr>
      <vt:lpstr>Система видеоконференций EVC350</vt:lpstr>
      <vt:lpstr>Система видеоконференций EVC900</vt:lpstr>
      <vt:lpstr>EVC950 Video Conferencing System</vt:lpstr>
      <vt:lpstr>Обзор EVC серии : Точка - точка</vt:lpstr>
      <vt:lpstr>Обзор EVC серии : MCU на 4 точки</vt:lpstr>
      <vt:lpstr>Обзор EVC серии : MCU на 10 точек</vt:lpstr>
      <vt:lpstr>EZMeetup</vt:lpstr>
      <vt:lpstr>EZDraw</vt:lpstr>
      <vt:lpstr>Встроенный сервер / регистратор SIP (многоточечные соединения EVC)</vt:lpstr>
      <vt:lpstr>Активация по голосу</vt:lpstr>
      <vt:lpstr>Дополнения к программному обеспечению</vt:lpstr>
      <vt:lpstr>Живое видео в формате Full HD</vt:lpstr>
      <vt:lpstr>Запись встреч и SnapShot</vt:lpstr>
      <vt:lpstr>До 4 последовательных микрофонов</vt:lpstr>
      <vt:lpstr>EVC Микрофон</vt:lpstr>
      <vt:lpstr>EVC Микрофон</vt:lpstr>
      <vt:lpstr>Шлейфовое соединение 4-х микрофонов</vt:lpstr>
      <vt:lpstr>Интуитивный интерфейс и аппаратный дизайн</vt:lpstr>
      <vt:lpstr>Двойной дисплей и двойной поток</vt:lpstr>
      <vt:lpstr>Передовые сетевые технологии</vt:lpstr>
      <vt:lpstr>HELPeR ™ в действии (пример)</vt:lpstr>
      <vt:lpstr>Дополнительные возможности</vt:lpstr>
      <vt:lpstr>Дополнительные возможности</vt:lpstr>
      <vt:lpstr>Интерфейс кодека (EVC130 / 130P / EVC150)</vt:lpstr>
      <vt:lpstr>Установка камеры с фиксированным фокусом</vt:lpstr>
      <vt:lpstr>Установка PTZ-камеры</vt:lpstr>
      <vt:lpstr> EVC Аксессуары</vt:lpstr>
      <vt:lpstr>AVer VC Success Stories </vt:lpstr>
      <vt:lpstr>Институт глаза Дар-Ойун, Египет</vt:lpstr>
      <vt:lpstr>Acer  Сингапур</vt:lpstr>
      <vt:lpstr>Центр Недвижимость Тайвань</vt:lpstr>
      <vt:lpstr>Moody's, Франция</vt:lpstr>
      <vt:lpstr>Chunghwa Telecom, Тайвань</vt:lpstr>
      <vt:lpstr>G2J, Франция</vt:lpstr>
      <vt:lpstr>Сравнение EVC130 , EVC130P и EVC150</vt:lpstr>
      <vt:lpstr>Сравнение EVC300 и EVC350</vt:lpstr>
      <vt:lpstr>Сравнение EVC900 и EVC950</vt:lpstr>
      <vt:lpstr>Презентация PowerPoint</vt:lpstr>
    </vt:vector>
  </TitlesOfParts>
  <Company>1111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11 111</dc:creator>
  <cp:lastModifiedBy>Tadeush Ostrinsky</cp:lastModifiedBy>
  <cp:revision>191</cp:revision>
  <dcterms:created xsi:type="dcterms:W3CDTF">2015-03-12T19:01:45Z</dcterms:created>
  <dcterms:modified xsi:type="dcterms:W3CDTF">2017-04-26T12:43:16Z</dcterms:modified>
</cp:coreProperties>
</file>