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2"/>
  </p:notesMasterIdLst>
  <p:sldIdLst>
    <p:sldId id="259" r:id="rId2"/>
    <p:sldId id="271" r:id="rId3"/>
    <p:sldId id="262" r:id="rId4"/>
    <p:sldId id="263" r:id="rId5"/>
    <p:sldId id="265" r:id="rId6"/>
    <p:sldId id="264" r:id="rId7"/>
    <p:sldId id="274" r:id="rId8"/>
    <p:sldId id="275" r:id="rId9"/>
    <p:sldId id="273" r:id="rId10"/>
    <p:sldId id="279" r:id="rId11"/>
    <p:sldId id="272" r:id="rId12"/>
    <p:sldId id="278" r:id="rId13"/>
    <p:sldId id="277" r:id="rId14"/>
    <p:sldId id="276" r:id="rId15"/>
    <p:sldId id="284" r:id="rId16"/>
    <p:sldId id="285" r:id="rId17"/>
    <p:sldId id="286" r:id="rId18"/>
    <p:sldId id="288" r:id="rId19"/>
    <p:sldId id="287" r:id="rId20"/>
    <p:sldId id="289" r:id="rId21"/>
    <p:sldId id="293" r:id="rId22"/>
    <p:sldId id="292" r:id="rId23"/>
    <p:sldId id="291" r:id="rId24"/>
    <p:sldId id="290" r:id="rId25"/>
    <p:sldId id="297" r:id="rId26"/>
    <p:sldId id="296" r:id="rId27"/>
    <p:sldId id="295" r:id="rId28"/>
    <p:sldId id="300" r:id="rId29"/>
    <p:sldId id="294" r:id="rId30"/>
    <p:sldId id="258" r:id="rId31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1613" y="4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DB534-94FE-4642-9225-8D3A291CD20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656EB-57FB-44C9-99C2-9833417B1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4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56EB-57FB-44C9-99C2-9833417B1F2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2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56EB-57FB-44C9-99C2-9833417B1F2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9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56EB-57FB-44C9-99C2-9833417B1F2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56EB-57FB-44C9-99C2-9833417B1F2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4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7200" y="1408509"/>
            <a:ext cx="5562600" cy="2312591"/>
          </a:xfrm>
        </p:spPr>
        <p:txBody>
          <a:bodyPr>
            <a:normAutofit/>
          </a:bodyPr>
          <a:lstStyle>
            <a:lvl1pPr>
              <a:defRPr lang="ru-RU" sz="2800" b="1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buNone/>
              <a:defRPr/>
            </a:pPr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1709" y="1408508"/>
            <a:ext cx="2833854" cy="231259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32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576" y="1151335"/>
            <a:ext cx="4341812" cy="36472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5576" y="1516063"/>
            <a:ext cx="4341812" cy="30785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300537" cy="36472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516063"/>
            <a:ext cx="4300536" cy="30785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19C-E956-0F45-8060-B07566DED26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577" y="110723"/>
            <a:ext cx="8789986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C60000"/>
                </a:solidFill>
              </a:rPr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1152522"/>
            <a:ext cx="8805862" cy="3459165"/>
          </a:xfrm>
        </p:spPr>
        <p:txBody>
          <a:bodyPr/>
          <a:lstStyle>
            <a:lvl4pPr>
              <a:defRPr sz="1000"/>
            </a:lvl4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513137" y="47037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964519DA-5E91-FD48-9926-1C13C828666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577" y="110723"/>
            <a:ext cx="8789986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C60000"/>
                </a:solidFill>
              </a:rPr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0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. загол. и тек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>
            <a:spLocks noGrp="1"/>
          </p:cNvSpPr>
          <p:nvPr>
            <p:ph sz="half" idx="2"/>
          </p:nvPr>
        </p:nvSpPr>
        <p:spPr>
          <a:xfrm>
            <a:off x="5298137" y="2564803"/>
            <a:ext cx="2833854" cy="231259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0110613_AVer CIS-PPT-1_三校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2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C48980-86A3-45E4-849B-C19C7B7502A4}" type="datetime1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575E8-3E8C-497F-A2FE-28666CF4B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6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0723"/>
            <a:ext cx="8229600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algn="l" defTabSz="801720" rtl="0" eaLnBrk="1" latinLnBrk="0" hangingPunct="1">
              <a:spcBef>
                <a:spcPct val="0"/>
              </a:spcBef>
              <a:buNone/>
              <a:defRPr/>
            </a:pPr>
            <a:r>
              <a:rPr lang="en-US" sz="2800" b="1" dirty="0" smtClean="0">
                <a:solidFill>
                  <a:srgbClr val="C60000"/>
                </a:solidFill>
              </a:rPr>
              <a:t>  </a:t>
            </a:r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  <a:p>
            <a:pPr lvl="2"/>
            <a:r>
              <a:rPr lang="en-US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513137" y="47037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DEB2E588-BCAA-034D-9E64-73FA4A62A3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79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9" r:id="rId2"/>
    <p:sldLayoutId id="2147483700" r:id="rId3"/>
    <p:sldLayoutId id="2147483704" r:id="rId4"/>
    <p:sldLayoutId id="214748370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algn="l" defTabSz="801720" rtl="0" eaLnBrk="1" latinLnBrk="0" hangingPunct="1">
        <a:spcBef>
          <a:spcPct val="0"/>
        </a:spcBef>
        <a:buNone/>
        <a:defRPr lang="ru-RU" sz="2800" b="1" kern="1200" dirty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&#1061;&#1061;&#1061;&#1061;&#1061;_&#1061;&#1061;&#1061;&#1061;&#1061;&#1061;&#1061;&#1061;@XXXXX.U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4.wdp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29.pn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er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microsoft.com/office/2007/relationships/hdphoto" Target="../media/hdphoto11.wdp"/><Relationship Id="rId18" Type="http://schemas.openxmlformats.org/officeDocument/2006/relationships/image" Target="../media/image53.png"/><Relationship Id="rId3" Type="http://schemas.openxmlformats.org/officeDocument/2006/relationships/image" Target="../media/image8.jpg"/><Relationship Id="rId21" Type="http://schemas.openxmlformats.org/officeDocument/2006/relationships/image" Target="../media/image65.png"/><Relationship Id="rId7" Type="http://schemas.microsoft.com/office/2007/relationships/hdphoto" Target="../media/hdphoto8.wdp"/><Relationship Id="rId12" Type="http://schemas.openxmlformats.org/officeDocument/2006/relationships/image" Target="../media/image61.png"/><Relationship Id="rId17" Type="http://schemas.microsoft.com/office/2007/relationships/hdphoto" Target="../media/hdphoto13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3.png"/><Relationship Id="rId20" Type="http://schemas.microsoft.com/office/2007/relationships/hdphoto" Target="../media/hdphoto14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60.png"/><Relationship Id="rId19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microsoft.com/office/2007/relationships/hdphoto" Target="../media/hdphoto9.wdp"/><Relationship Id="rId1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jjKD8ZZgv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hyperlink" Target="https://www.youtube.com/watch?v=tF7sr67apy4" TargetMode="External"/><Relationship Id="rId4" Type="http://schemas.openxmlformats.org/officeDocument/2006/relationships/hyperlink" Target="https://www.youtube.com/watch?v=il6OtTJW09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&#1061;&#1061;&#1061;&#1061;&#1061;_&#1061;&#1061;&#1061;&#1061;&#1061;&#1061;&#1061;&#1061;@XXXXX.UA" TargetMode="External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111709" y="1543871"/>
            <a:ext cx="2833854" cy="2058496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Ф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докладчика</a:t>
            </a:r>
            <a:endParaRPr lang="en-US" b="0" dirty="0"/>
          </a:p>
          <a:p>
            <a:pPr algn="r"/>
            <a:r>
              <a:rPr lang="ru-RU" b="0" dirty="0"/>
              <a:t>Должность</a:t>
            </a:r>
          </a:p>
          <a:p>
            <a:pPr algn="r"/>
            <a:endParaRPr lang="ru-RU" b="0" dirty="0"/>
          </a:p>
          <a:p>
            <a:pPr algn="r"/>
            <a:r>
              <a:rPr lang="ru-RU" b="0" dirty="0">
                <a:hlinkClick r:id="rId3"/>
              </a:rPr>
              <a:t>ХХХХХ</a:t>
            </a:r>
            <a:r>
              <a:rPr lang="en-US" b="0" dirty="0">
                <a:hlinkClick r:id="rId3"/>
              </a:rPr>
              <a:t>_</a:t>
            </a:r>
            <a:r>
              <a:rPr lang="ru-RU" b="0" dirty="0">
                <a:hlinkClick r:id="rId3"/>
              </a:rPr>
              <a:t>ХХХХХХХХ</a:t>
            </a:r>
            <a:r>
              <a:rPr lang="en-US" b="0" dirty="0">
                <a:hlinkClick r:id="rId3"/>
              </a:rPr>
              <a:t>@XXXXX.UA</a:t>
            </a:r>
            <a:endParaRPr lang="en-US" b="0" dirty="0"/>
          </a:p>
          <a:p>
            <a:pPr algn="r"/>
            <a:r>
              <a:rPr lang="ru-RU" b="0" dirty="0"/>
              <a:t>тел.: +38</a:t>
            </a:r>
            <a:r>
              <a:rPr lang="en-US" b="0" dirty="0"/>
              <a:t> XXX </a:t>
            </a:r>
            <a:r>
              <a:rPr lang="en-US" b="0" dirty="0" err="1"/>
              <a:t>XXX</a:t>
            </a:r>
            <a:r>
              <a:rPr lang="en-US" b="0" dirty="0"/>
              <a:t> XX </a:t>
            </a:r>
            <a:r>
              <a:rPr lang="en-US" b="0" dirty="0" err="1"/>
              <a:t>XX</a:t>
            </a:r>
            <a:r>
              <a:rPr lang="ru-RU" b="0" dirty="0"/>
              <a:t> </a:t>
            </a:r>
            <a:r>
              <a:rPr lang="ru-RU" b="0" dirty="0" err="1"/>
              <a:t>ext</a:t>
            </a:r>
            <a:r>
              <a:rPr lang="ru-RU" b="0" dirty="0"/>
              <a:t>. ХХХ</a:t>
            </a:r>
            <a:endParaRPr lang="en-US" b="0" dirty="0"/>
          </a:p>
          <a:p>
            <a:pPr algn="r"/>
            <a:r>
              <a:rPr lang="ru-RU" b="0" dirty="0"/>
              <a:t>моб.</a:t>
            </a:r>
            <a:r>
              <a:rPr lang="en-US" b="0" dirty="0"/>
              <a:t>: +38 0XX XXX XX </a:t>
            </a:r>
            <a:r>
              <a:rPr lang="en-US" b="0" dirty="0" err="1"/>
              <a:t>XX</a:t>
            </a:r>
            <a:endParaRPr lang="en-US" b="0" dirty="0"/>
          </a:p>
          <a:p>
            <a:pPr algn="r"/>
            <a:r>
              <a:rPr lang="en-US" b="0" dirty="0"/>
              <a:t>Skype: </a:t>
            </a:r>
            <a:r>
              <a:rPr lang="ru-RU" b="0" dirty="0"/>
              <a:t>ХХХХХХХХХХХХ </a:t>
            </a:r>
            <a:endParaRPr lang="en-US" b="0" dirty="0"/>
          </a:p>
          <a:p>
            <a:pPr algn="r"/>
            <a:r>
              <a:rPr lang="en-US" b="0" dirty="0"/>
              <a:t>URL: www.XXXX.ua</a:t>
            </a:r>
            <a:endParaRPr lang="ru-RU" b="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2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31043"/>
            <a:ext cx="8805862" cy="63863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Мощная камера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74936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Камера PTZ с 12-кратным оптическим зумом обеспечивает непревзойденно </a:t>
            </a:r>
            <a:r>
              <a:rPr lang="ru-RU" sz="1400" dirty="0" smtClean="0"/>
              <a:t>плавную </a:t>
            </a:r>
            <a:r>
              <a:rPr lang="ru-RU" sz="1400" dirty="0"/>
              <a:t>и реалистичную работу с конференц-технологиями без </a:t>
            </a:r>
            <a:r>
              <a:rPr lang="ru-RU" sz="1400" dirty="0" smtClean="0"/>
              <a:t> потери деталей.</a:t>
            </a:r>
            <a:endParaRPr lang="en-US" sz="1400" dirty="0"/>
          </a:p>
        </p:txBody>
      </p:sp>
      <p:pic>
        <p:nvPicPr>
          <p:cNvPr id="5" name="Picture 2" descr="D:\下載\@VC520\VC520 Professional photos\VC520_PNG\VC520_camera-right-u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413" y="1744598"/>
            <a:ext cx="2394567" cy="282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33" y="2893083"/>
            <a:ext cx="2135189" cy="1601618"/>
          </a:xfrm>
          <a:prstGeom prst="rect">
            <a:avLst/>
          </a:prstGeom>
        </p:spPr>
      </p:pic>
      <p:pic>
        <p:nvPicPr>
          <p:cNvPr id="7" name="Picture 2" descr="D:\下載\@VC520\featureimg_2(new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3892" r="52030" b="42467"/>
          <a:stretch/>
        </p:blipFill>
        <p:spPr bwMode="auto">
          <a:xfrm>
            <a:off x="6189882" y="2319198"/>
            <a:ext cx="2833330" cy="2175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圓角矩形 14"/>
          <p:cNvSpPr/>
          <p:nvPr/>
        </p:nvSpPr>
        <p:spPr>
          <a:xfrm>
            <a:off x="6111576" y="2244558"/>
            <a:ext cx="2989942" cy="2324781"/>
          </a:xfrm>
          <a:prstGeom prst="roundRect">
            <a:avLst/>
          </a:prstGeom>
          <a:noFill/>
          <a:ln w="25400">
            <a:solidFill>
              <a:srgbClr val="52E11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977" y="749360"/>
            <a:ext cx="1508102" cy="1569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9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82765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Разрешение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Full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HD 1080p 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540" y="930438"/>
            <a:ext cx="7259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Наслаждайтесь реалистичными, кристально-чистыми </a:t>
            </a:r>
            <a:r>
              <a:rPr lang="ru-RU" sz="1400" dirty="0" smtClean="0"/>
              <a:t>изображением </a:t>
            </a:r>
            <a:r>
              <a:rPr lang="ru-RU" sz="1400" dirty="0"/>
              <a:t>людей и объектов </a:t>
            </a:r>
            <a:r>
              <a:rPr lang="ru-RU" sz="1400" dirty="0" smtClean="0"/>
              <a:t>по ту сторону монитора</a:t>
            </a:r>
            <a:r>
              <a:rPr lang="ru-RU" sz="1400" dirty="0"/>
              <a:t>.</a:t>
            </a:r>
            <a:r>
              <a:rPr lang="ru-RU" sz="1400" dirty="0" smtClean="0"/>
              <a:t> Размытость </a:t>
            </a:r>
            <a:r>
              <a:rPr lang="ru-RU" sz="1400" dirty="0"/>
              <a:t>изображения </a:t>
            </a:r>
            <a:r>
              <a:rPr lang="ru-RU" sz="1400" dirty="0" smtClean="0"/>
              <a:t>отсутствует.</a:t>
            </a:r>
            <a:endParaRPr lang="en-US" sz="1400" dirty="0"/>
          </a:p>
        </p:txBody>
      </p:sp>
      <p:grpSp>
        <p:nvGrpSpPr>
          <p:cNvPr id="5" name="群組 5"/>
          <p:cNvGrpSpPr/>
          <p:nvPr/>
        </p:nvGrpSpPr>
        <p:grpSpPr>
          <a:xfrm>
            <a:off x="553986" y="1648916"/>
            <a:ext cx="4543738" cy="2826012"/>
            <a:chOff x="1979712" y="2564904"/>
            <a:chExt cx="4807102" cy="3546573"/>
          </a:xfrm>
        </p:grpSpPr>
        <p:pic>
          <p:nvPicPr>
            <p:cNvPr id="6" name="Picture 6" descr="http://sagalawae.googlecode.com/files/lcd%20tv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564904"/>
              <a:ext cx="4807102" cy="3546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\\Da00001797\08-圖庫\07_Meeting\shutterstock_180807416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564"/>
            <a:stretch/>
          </p:blipFill>
          <p:spPr bwMode="auto">
            <a:xfrm>
              <a:off x="2195736" y="2770647"/>
              <a:ext cx="4392488" cy="2508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8" descr="D:\下載\@VC520\VC520 Professional photos\VC520_PNG\VC520_camera-left-up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443" y="1721052"/>
            <a:ext cx="2334493" cy="275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83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74571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Громкоговоритель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49924" y="826632"/>
            <a:ext cx="7444152" cy="570088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/>
              <a:t>Громкоговоритель VC520 сочетает в себе 10 Вт динамик и 3 встроенных направленных микрофона, а также с</a:t>
            </a:r>
            <a:r>
              <a:rPr lang="ru-RU" sz="1400" b="0" dirty="0" smtClean="0"/>
              <a:t> возможность расширения для </a:t>
            </a:r>
            <a:r>
              <a:rPr lang="ru-RU" sz="1400" b="0" dirty="0"/>
              <a:t>больших комнат.</a:t>
            </a:r>
            <a:endParaRPr lang="en-US" sz="1400" b="0" dirty="0"/>
          </a:p>
        </p:txBody>
      </p:sp>
      <p:pic>
        <p:nvPicPr>
          <p:cNvPr id="5" name="Picture 10" descr="\\Da00001797\08-圖庫\07_Meeting Room\Fotolia_21838067_Subscription_L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9180"/>
          <a:stretch/>
        </p:blipFill>
        <p:spPr bwMode="auto">
          <a:xfrm>
            <a:off x="14514" y="1299588"/>
            <a:ext cx="9129486" cy="31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下載\@VC520\VC520 Professional photos\VC520_PNG\VC520_all set_1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48" b="12330"/>
          <a:stretch/>
        </p:blipFill>
        <p:spPr bwMode="auto">
          <a:xfrm rot="21238842">
            <a:off x="4822521" y="1453606"/>
            <a:ext cx="1758090" cy="12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下載\@VC520\VC520 Professional photos\VC520_PNG\VC520_speakerphon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585" y="2757015"/>
            <a:ext cx="2217067" cy="14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files.softicons.com/download/system-icons/web0.2ama-icons-by-chrfb/png/256x256/Speaker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3521">
            <a:off x="2419652" y="2257672"/>
            <a:ext cx="832370" cy="83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手繪多邊形 5"/>
          <p:cNvSpPr/>
          <p:nvPr/>
        </p:nvSpPr>
        <p:spPr>
          <a:xfrm>
            <a:off x="4061174" y="2129657"/>
            <a:ext cx="827314" cy="1828800"/>
          </a:xfrm>
          <a:custGeom>
            <a:avLst/>
            <a:gdLst>
              <a:gd name="connsiteX0" fmla="*/ 0 w 827314"/>
              <a:gd name="connsiteY0" fmla="*/ 1828800 h 1828800"/>
              <a:gd name="connsiteX1" fmla="*/ 580571 w 827314"/>
              <a:gd name="connsiteY1" fmla="*/ 1132115 h 1828800"/>
              <a:gd name="connsiteX2" fmla="*/ 188685 w 827314"/>
              <a:gd name="connsiteY2" fmla="*/ 638629 h 1828800"/>
              <a:gd name="connsiteX3" fmla="*/ 827314 w 827314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314" h="1828800">
                <a:moveTo>
                  <a:pt x="0" y="1828800"/>
                </a:moveTo>
                <a:cubicBezTo>
                  <a:pt x="274561" y="1579638"/>
                  <a:pt x="549123" y="1330477"/>
                  <a:pt x="580571" y="1132115"/>
                </a:cubicBezTo>
                <a:cubicBezTo>
                  <a:pt x="612019" y="933753"/>
                  <a:pt x="147561" y="827315"/>
                  <a:pt x="188685" y="638629"/>
                </a:cubicBezTo>
                <a:cubicBezTo>
                  <a:pt x="229809" y="449943"/>
                  <a:pt x="528561" y="224971"/>
                  <a:pt x="827314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http://img3.wikia.nocookie.net/__cb20120122012146/callofduty/images/f/f2/Sound-icon.png"/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2" t="3946" r="-1" b="3261"/>
          <a:stretch/>
        </p:blipFill>
        <p:spPr bwMode="auto">
          <a:xfrm rot="17158861">
            <a:off x="3379693" y="2047192"/>
            <a:ext cx="511675" cy="7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img3.wikia.nocookie.net/__cb20120122012146/callofduty/images/f/f2/Sound-icon.png"/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2" t="3946" r="-1" b="3261"/>
          <a:stretch/>
        </p:blipFill>
        <p:spPr bwMode="auto">
          <a:xfrm rot="3579037">
            <a:off x="3765456" y="4024590"/>
            <a:ext cx="511675" cy="7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img3.wikia.nocookie.net/__cb20120122012146/callofduty/images/f/f2/Sound-icon.png"/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2" t="3946" r="-1" b="3261"/>
          <a:stretch/>
        </p:blipFill>
        <p:spPr bwMode="auto">
          <a:xfrm rot="7587142">
            <a:off x="1635595" y="3727427"/>
            <a:ext cx="511675" cy="7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82397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10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предустановок камеры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499" y="793120"/>
            <a:ext cx="8521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Не нужно тратить время на панорамирование и масштабирование вручную во время собраний, предварительно установив от 1 до 10 позиций.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7" y="1449544"/>
            <a:ext cx="7874076" cy="30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6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96229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PTZ App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8413" y="806952"/>
            <a:ext cx="9133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Бесплатное программное обеспечение для </a:t>
            </a:r>
            <a:r>
              <a:rPr lang="ru-RU" sz="1400" dirty="0" smtClean="0"/>
              <a:t>загрузки</a:t>
            </a:r>
            <a:r>
              <a:rPr lang="en-US" sz="1400" dirty="0" smtClean="0"/>
              <a:t> </a:t>
            </a:r>
            <a:r>
              <a:rPr lang="ru-RU" sz="1400" dirty="0" smtClean="0"/>
              <a:t>и автоматического обновления прошивки. Также</a:t>
            </a:r>
            <a:r>
              <a:rPr lang="en-US" sz="1400" dirty="0" smtClean="0"/>
              <a:t> </a:t>
            </a:r>
            <a:r>
              <a:rPr lang="ru-RU" sz="1400" dirty="0" smtClean="0"/>
              <a:t>есть  ручные </a:t>
            </a:r>
            <a:r>
              <a:rPr lang="ru-RU" sz="1400" dirty="0"/>
              <a:t>н</a:t>
            </a:r>
            <a:r>
              <a:rPr lang="ru-RU" sz="1400" dirty="0" smtClean="0"/>
              <a:t>астройки управления VC520. Настраиваются </a:t>
            </a:r>
            <a:r>
              <a:rPr lang="ru-RU" sz="1400" dirty="0"/>
              <a:t>качество изображения </a:t>
            </a:r>
            <a:r>
              <a:rPr lang="ru-RU" sz="1400" dirty="0" smtClean="0"/>
              <a:t>камеры и диагностика рабочего состояния.</a:t>
            </a:r>
            <a:endParaRPr lang="en-US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84" y="1468557"/>
            <a:ext cx="2273761" cy="28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9" y="1474709"/>
            <a:ext cx="2868141" cy="284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81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705756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Совместимость</a:t>
            </a:r>
          </a:p>
        </p:txBody>
      </p:sp>
      <p:sp>
        <p:nvSpPr>
          <p:cNvPr id="7" name="內容版面配置區 1"/>
          <p:cNvSpPr txBox="1">
            <a:spLocks/>
          </p:cNvSpPr>
          <p:nvPr/>
        </p:nvSpPr>
        <p:spPr bwMode="auto">
          <a:xfrm>
            <a:off x="5796136" y="892955"/>
            <a:ext cx="1810544" cy="39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rm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1800" dirty="0">
                <a:solidFill>
                  <a:srgbClr val="0000CC"/>
                </a:solidFill>
                <a:latin typeface="+mn-lt"/>
                <a:ea typeface="+mn-ea"/>
              </a:rPr>
              <a:t>Разрешение</a:t>
            </a:r>
            <a:endParaRPr lang="en-US" sz="1800" dirty="0">
              <a:solidFill>
                <a:srgbClr val="0000CC"/>
              </a:solidFill>
              <a:latin typeface="+mn-lt"/>
              <a:ea typeface="+mn-ea"/>
            </a:endParaRPr>
          </a:p>
        </p:txBody>
      </p:sp>
      <p:sp>
        <p:nvSpPr>
          <p:cNvPr id="8" name="圓角矩形 27"/>
          <p:cNvSpPr/>
          <p:nvPr/>
        </p:nvSpPr>
        <p:spPr>
          <a:xfrm>
            <a:off x="4250453" y="1355557"/>
            <a:ext cx="4161349" cy="2385718"/>
          </a:xfrm>
          <a:prstGeom prst="roundRect">
            <a:avLst/>
          </a:prstGeom>
        </p:spPr>
        <p:style>
          <a:lnRef idx="0">
            <a:schemeClr val="dk1"/>
          </a:lnRef>
          <a:fillRef idx="1002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</p:txBody>
      </p:sp>
      <p:sp>
        <p:nvSpPr>
          <p:cNvPr id="9" name="文字方塊 29"/>
          <p:cNvSpPr txBox="1"/>
          <p:nvPr/>
        </p:nvSpPr>
        <p:spPr>
          <a:xfrm>
            <a:off x="4849725" y="2092435"/>
            <a:ext cx="29628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1920 x 1080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字方塊 24"/>
          <p:cNvSpPr txBox="1"/>
          <p:nvPr/>
        </p:nvSpPr>
        <p:spPr>
          <a:xfrm>
            <a:off x="4508251" y="3028818"/>
            <a:ext cx="144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 x 120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圓角矩形 22"/>
          <p:cNvSpPr/>
          <p:nvPr/>
        </p:nvSpPr>
        <p:spPr>
          <a:xfrm>
            <a:off x="4660911" y="2788029"/>
            <a:ext cx="1135225" cy="858091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0">
            <a:schemeClr val="dk1"/>
          </a:lnRef>
          <a:fillRef idx="1002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</p:txBody>
      </p:sp>
      <p:sp>
        <p:nvSpPr>
          <p:cNvPr id="12" name="文字方塊 24"/>
          <p:cNvSpPr txBox="1"/>
          <p:nvPr/>
        </p:nvSpPr>
        <p:spPr>
          <a:xfrm>
            <a:off x="4508251" y="3015715"/>
            <a:ext cx="144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 x 120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3" descr="http://fileinfo.com/images/icons/files/128/vro-6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64" y="3836705"/>
            <a:ext cx="1202525" cy="12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內容版面配置區 1"/>
          <p:cNvSpPr>
            <a:spLocks noGrp="1"/>
          </p:cNvSpPr>
          <p:nvPr>
            <p:ph idx="1"/>
          </p:nvPr>
        </p:nvSpPr>
        <p:spPr>
          <a:xfrm>
            <a:off x="1123575" y="906762"/>
            <a:ext cx="1810544" cy="469031"/>
          </a:xfrm>
        </p:spPr>
        <p:txBody>
          <a:bodyPr/>
          <a:lstStyle/>
          <a:p>
            <a:pPr marL="0" indent="0">
              <a:buNone/>
            </a:pPr>
            <a:r>
              <a:rPr lang="ru-RU" b="0" dirty="0" smtClean="0">
                <a:solidFill>
                  <a:srgbClr val="0000CC"/>
                </a:solidFill>
              </a:rPr>
              <a:t>Формат видео</a:t>
            </a:r>
            <a:endParaRPr lang="en-US" b="0" dirty="0">
              <a:solidFill>
                <a:srgbClr val="0000CC"/>
              </a:solidFill>
            </a:endParaRPr>
          </a:p>
        </p:txBody>
      </p:sp>
      <p:grpSp>
        <p:nvGrpSpPr>
          <p:cNvPr id="15" name="群組 7"/>
          <p:cNvGrpSpPr/>
          <p:nvPr/>
        </p:nvGrpSpPr>
        <p:grpSpPr>
          <a:xfrm>
            <a:off x="755576" y="1349329"/>
            <a:ext cx="2178543" cy="982152"/>
            <a:chOff x="323528" y="2186546"/>
            <a:chExt cx="2962804" cy="1421521"/>
          </a:xfrm>
        </p:grpSpPr>
        <p:sp>
          <p:nvSpPr>
            <p:cNvPr id="16" name="圓角矩形 6"/>
            <p:cNvSpPr/>
            <p:nvPr/>
          </p:nvSpPr>
          <p:spPr>
            <a:xfrm>
              <a:off x="323528" y="2186546"/>
              <a:ext cx="2880320" cy="1368152"/>
            </a:xfrm>
            <a:prstGeom prst="roundRect">
              <a:avLst/>
            </a:prstGeom>
          </p:spPr>
          <p:style>
            <a:lnRef idx="0">
              <a:schemeClr val="dk1"/>
            </a:lnRef>
            <a:fillRef idx="1002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/>
            </a:p>
          </p:txBody>
        </p:sp>
        <p:sp>
          <p:nvSpPr>
            <p:cNvPr id="17" name="文字方塊 11"/>
            <p:cNvSpPr txBox="1"/>
            <p:nvPr/>
          </p:nvSpPr>
          <p:spPr>
            <a:xfrm>
              <a:off x="323528" y="2204864"/>
              <a:ext cx="2962804" cy="1403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H.264</a:t>
              </a:r>
            </a:p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AVC, SVC, High 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群組 13"/>
          <p:cNvGrpSpPr/>
          <p:nvPr/>
        </p:nvGrpSpPr>
        <p:grpSpPr>
          <a:xfrm>
            <a:off x="725250" y="2361832"/>
            <a:ext cx="2178543" cy="881634"/>
            <a:chOff x="323528" y="2060848"/>
            <a:chExt cx="2962804" cy="1368152"/>
          </a:xfrm>
        </p:grpSpPr>
        <p:sp>
          <p:nvSpPr>
            <p:cNvPr id="19" name="圓角矩形 14"/>
            <p:cNvSpPr/>
            <p:nvPr/>
          </p:nvSpPr>
          <p:spPr>
            <a:xfrm>
              <a:off x="323528" y="2060848"/>
              <a:ext cx="2880320" cy="1368152"/>
            </a:xfrm>
            <a:prstGeom prst="roundRect">
              <a:avLst/>
            </a:prstGeom>
          </p:spPr>
          <p:style>
            <a:lnRef idx="0">
              <a:schemeClr val="dk1"/>
            </a:lnRef>
            <a:fillRef idx="1002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/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323528" y="2468796"/>
              <a:ext cx="296280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MJPEG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群組 16"/>
          <p:cNvGrpSpPr/>
          <p:nvPr/>
        </p:nvGrpSpPr>
        <p:grpSpPr>
          <a:xfrm>
            <a:off x="512466" y="3341562"/>
            <a:ext cx="2330677" cy="1069664"/>
            <a:chOff x="88428" y="2060849"/>
            <a:chExt cx="2962804" cy="1217347"/>
          </a:xfrm>
        </p:grpSpPr>
        <p:sp>
          <p:nvSpPr>
            <p:cNvPr id="22" name="圓角矩形 17"/>
            <p:cNvSpPr/>
            <p:nvPr/>
          </p:nvSpPr>
          <p:spPr>
            <a:xfrm>
              <a:off x="323528" y="2060849"/>
              <a:ext cx="2727704" cy="1217347"/>
            </a:xfrm>
            <a:prstGeom prst="roundRect">
              <a:avLst/>
            </a:prstGeom>
          </p:spPr>
          <p:style>
            <a:lnRef idx="0">
              <a:schemeClr val="dk1"/>
            </a:lnRef>
            <a:fillRef idx="1002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/>
            </a:p>
          </p:txBody>
        </p:sp>
        <p:sp>
          <p:nvSpPr>
            <p:cNvPr id="23" name="文字方塊 18"/>
            <p:cNvSpPr txBox="1"/>
            <p:nvPr/>
          </p:nvSpPr>
          <p:spPr>
            <a:xfrm>
              <a:off x="88428" y="2291586"/>
              <a:ext cx="296280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YUV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6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95256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Совместимые приложения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" descr="http://upload.wikimedia.org/wikipedia/commons/4/4b/Skyp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4" y="1138394"/>
            <a:ext cx="1458433" cy="6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bitbitbyte.com/wp-content/uploads/2014/12/google-hangout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8" r="55230" b="34049"/>
          <a:stretch/>
        </p:blipFill>
        <p:spPr bwMode="auto">
          <a:xfrm>
            <a:off x="2366736" y="1542110"/>
            <a:ext cx="1669634" cy="6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https://www.aarnet.edu.au/images/uploads/main/ZoomLogoBlue_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04" y="1152616"/>
            <a:ext cx="1436687" cy="32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meetingzone.com/portals/0/Logos/lync%20logo%20(3)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17900" r="9276" b="17407"/>
          <a:stretch/>
        </p:blipFill>
        <p:spPr bwMode="auto">
          <a:xfrm>
            <a:off x="7002025" y="1490431"/>
            <a:ext cx="1507681" cy="6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ihackthatifone.com/wp-content/uploads/2013/06/facetime-icon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9957" r="31472" b="8561"/>
          <a:stretch/>
        </p:blipFill>
        <p:spPr bwMode="auto">
          <a:xfrm>
            <a:off x="4498312" y="2059205"/>
            <a:ext cx="882314" cy="104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www.joingotomeeting.com/fec/images/g2m-logo-new-208x4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3" y="2366291"/>
            <a:ext cx="1907548" cy="4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kypeblogs.files.wordpress.com/2015/03/sfb1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25894" r="6612" b="27858"/>
          <a:stretch/>
        </p:blipFill>
        <p:spPr bwMode="auto">
          <a:xfrm>
            <a:off x="6119124" y="2581806"/>
            <a:ext cx="2245240" cy="30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www.userlogos.org/files/logos/Karmody/webex_0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2" b="26373"/>
          <a:stretch/>
        </p:blipFill>
        <p:spPr bwMode="auto">
          <a:xfrm>
            <a:off x="425057" y="3092760"/>
            <a:ext cx="1389245" cy="51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 descr="http://blog.gtwang.org/wp-content/uploads/2015/03/WebRTC-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80" y="3064994"/>
            <a:ext cx="1638425" cy="3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https://osapac.ca/ccpalo/wp-content/uploads/2014/11/44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1735" r="3065" b="18169"/>
          <a:stretch/>
        </p:blipFill>
        <p:spPr bwMode="auto">
          <a:xfrm>
            <a:off x="5353550" y="3397233"/>
            <a:ext cx="1979461" cy="3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http://bluejeans.com/sites/all/themes/bluejeans/images/logo/blue-jean-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6" y="3955526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lineaedp.it/wp-content/blogs.dir/3/files/2013/06/vidyo_logo21-300x210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0" b="31824"/>
          <a:stretch/>
        </p:blipFill>
        <p:spPr bwMode="auto">
          <a:xfrm>
            <a:off x="3245043" y="3816630"/>
            <a:ext cx="1436068" cy="5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http://www.slu.edu/Images/its_files/Fuze_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50" y="4065987"/>
            <a:ext cx="1051459" cy="37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82765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Наши потенциальные клиенты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3" name="內容版面配置區 1"/>
          <p:cNvSpPr>
            <a:spLocks noGrp="1"/>
          </p:cNvSpPr>
          <p:nvPr>
            <p:ph idx="1"/>
          </p:nvPr>
        </p:nvSpPr>
        <p:spPr>
          <a:xfrm>
            <a:off x="613261" y="917067"/>
            <a:ext cx="7405324" cy="3383628"/>
          </a:xfrm>
        </p:spPr>
        <p:txBody>
          <a:bodyPr anchor="ctr">
            <a:normAutofit/>
          </a:bodyPr>
          <a:lstStyle/>
          <a:p>
            <a:pPr marL="180000" indent="-18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zh-TW" sz="2200" b="0" dirty="0">
                <a:ea typeface="新細明體"/>
              </a:rPr>
              <a:t>Предприятия, которые привыкли использовать программное обеспечение для видеоконференций (например: </a:t>
            </a:r>
            <a:r>
              <a:rPr lang="ru-RU" altLang="zh-TW" sz="2200" b="0" dirty="0" err="1">
                <a:ea typeface="新細明體"/>
              </a:rPr>
              <a:t>Skype</a:t>
            </a:r>
            <a:r>
              <a:rPr lang="ru-RU" altLang="zh-TW" sz="2200" b="0" dirty="0">
                <a:ea typeface="新細明體"/>
              </a:rPr>
              <a:t>, </a:t>
            </a:r>
            <a:r>
              <a:rPr lang="en-US" altLang="zh-TW" sz="2200" b="0" dirty="0" smtClean="0">
                <a:ea typeface="新細明體"/>
              </a:rPr>
              <a:t>Zoom</a:t>
            </a:r>
            <a:r>
              <a:rPr lang="ru-RU" altLang="zh-TW" sz="2200" b="0" dirty="0" smtClean="0">
                <a:ea typeface="新細明體"/>
              </a:rPr>
              <a:t>, </a:t>
            </a:r>
            <a:r>
              <a:rPr lang="ru-RU" altLang="zh-TW" sz="2200" b="0" dirty="0" err="1">
                <a:ea typeface="新細明體"/>
              </a:rPr>
              <a:t>Hangouts</a:t>
            </a:r>
            <a:r>
              <a:rPr lang="ru-RU" altLang="zh-TW" sz="2200" b="0" dirty="0">
                <a:ea typeface="新細明體"/>
              </a:rPr>
              <a:t> ... и т. Д.)</a:t>
            </a:r>
          </a:p>
          <a:p>
            <a:pPr marL="180000" indent="-18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altLang="zh-TW" sz="2200" b="0" dirty="0">
              <a:ea typeface="新細明體"/>
            </a:endParaRPr>
          </a:p>
          <a:p>
            <a:pPr marL="180000" indent="-18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zh-TW" sz="2200" b="0" dirty="0">
                <a:ea typeface="新細明體"/>
              </a:rPr>
              <a:t>Предприятия, которые используют видеоконференции для крупных пользователей.</a:t>
            </a:r>
            <a:endParaRPr lang="en-US" altLang="zh-TW" sz="2200" b="0" dirty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600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8697" y="301641"/>
            <a:ext cx="8699973" cy="726114"/>
          </a:xfrm>
        </p:spPr>
        <p:txBody>
          <a:bodyPr>
            <a:no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Приложение</a:t>
            </a:r>
            <a:r>
              <a:rPr lang="en-US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標題 2"/>
          <p:cNvSpPr txBox="1">
            <a:spLocks/>
          </p:cNvSpPr>
          <p:nvPr/>
        </p:nvSpPr>
        <p:spPr>
          <a:xfrm>
            <a:off x="379040" y="3068960"/>
            <a:ext cx="8153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801720" rtl="0" eaLnBrk="1" latinLnBrk="0" hangingPunct="1">
              <a:spcBef>
                <a:spcPct val="0"/>
              </a:spcBef>
              <a:buNone/>
              <a:defRPr lang="ru-RU" sz="2800" b="1" kern="120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583639"/>
            <a:ext cx="65213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83598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Каскадирование Громкоговорителей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VC520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 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 bwMode="auto">
          <a:xfrm>
            <a:off x="155576" y="789747"/>
            <a:ext cx="3816424" cy="8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ru-RU" sz="1600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Громкоговоритель</a:t>
            </a:r>
            <a:endParaRPr lang="en-US" sz="1600" dirty="0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z="1600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для</a:t>
            </a:r>
            <a:r>
              <a:rPr lang="en-US" sz="1600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12 </a:t>
            </a:r>
            <a:r>
              <a:rPr lang="ru-RU" sz="1600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участников</a:t>
            </a:r>
            <a:endParaRPr lang="en-US" sz="1600" dirty="0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橢圓 79"/>
          <p:cNvSpPr/>
          <p:nvPr/>
        </p:nvSpPr>
        <p:spPr>
          <a:xfrm>
            <a:off x="241890" y="1587640"/>
            <a:ext cx="3398307" cy="3068323"/>
          </a:xfrm>
          <a:prstGeom prst="ellipse">
            <a:avLst/>
          </a:prstGeom>
          <a:noFill/>
          <a:ln w="12700">
            <a:solidFill>
              <a:srgbClr val="52E11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</p:txBody>
      </p:sp>
      <p:sp>
        <p:nvSpPr>
          <p:cNvPr id="6" name="矩形 3"/>
          <p:cNvSpPr/>
          <p:nvPr/>
        </p:nvSpPr>
        <p:spPr>
          <a:xfrm>
            <a:off x="45010" y="1838847"/>
            <a:ext cx="3909295" cy="260463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1"/>
          <p:cNvSpPr/>
          <p:nvPr/>
        </p:nvSpPr>
        <p:spPr>
          <a:xfrm>
            <a:off x="591410" y="2588270"/>
            <a:ext cx="2711210" cy="1083834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  <a:ln>
            <a:noFill/>
          </a:ln>
          <a:effectLst>
            <a:outerShdw blurRad="149987" dist="203200" dir="8400000" sx="96000" sy="96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2" descr="D:\下載\@VC520\VC520 Professional photos\VC520_PNG\VC520_speakerphon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080" y="2918479"/>
            <a:ext cx="505917" cy="33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34"/>
          <p:cNvSpPr/>
          <p:nvPr/>
        </p:nvSpPr>
        <p:spPr>
          <a:xfrm>
            <a:off x="3860585" y="2471823"/>
            <a:ext cx="93720" cy="12444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18" descr="echo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859" y="2729047"/>
            <a:ext cx="505900" cy="717362"/>
          </a:xfrm>
          <a:prstGeom prst="rect">
            <a:avLst/>
          </a:prstGeom>
        </p:spPr>
      </p:pic>
      <p:sp>
        <p:nvSpPr>
          <p:cNvPr id="11" name="圓角矩形 39"/>
          <p:cNvSpPr/>
          <p:nvPr/>
        </p:nvSpPr>
        <p:spPr>
          <a:xfrm>
            <a:off x="2726139" y="2294567"/>
            <a:ext cx="374878" cy="20071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圓角矩形 39"/>
          <p:cNvSpPr/>
          <p:nvPr/>
        </p:nvSpPr>
        <p:spPr>
          <a:xfrm>
            <a:off x="2197738" y="2294567"/>
            <a:ext cx="374878" cy="20071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3" name="圓角矩形 39"/>
          <p:cNvSpPr/>
          <p:nvPr/>
        </p:nvSpPr>
        <p:spPr>
          <a:xfrm>
            <a:off x="1697068" y="2287205"/>
            <a:ext cx="374878" cy="20071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4" name="圓角矩形 39"/>
          <p:cNvSpPr/>
          <p:nvPr/>
        </p:nvSpPr>
        <p:spPr>
          <a:xfrm>
            <a:off x="1216417" y="2290886"/>
            <a:ext cx="374878" cy="20071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5" name="圓角矩形 39"/>
          <p:cNvSpPr/>
          <p:nvPr/>
        </p:nvSpPr>
        <p:spPr>
          <a:xfrm>
            <a:off x="715747" y="2296042"/>
            <a:ext cx="374878" cy="20071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6" name="圓角矩形 39"/>
          <p:cNvSpPr/>
          <p:nvPr/>
        </p:nvSpPr>
        <p:spPr>
          <a:xfrm>
            <a:off x="2752286" y="3750711"/>
            <a:ext cx="374878" cy="20071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7" name="圓角矩形 39"/>
          <p:cNvSpPr/>
          <p:nvPr/>
        </p:nvSpPr>
        <p:spPr>
          <a:xfrm>
            <a:off x="2275711" y="3744990"/>
            <a:ext cx="374878" cy="20071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8" name="圓角矩形 39"/>
          <p:cNvSpPr/>
          <p:nvPr/>
        </p:nvSpPr>
        <p:spPr>
          <a:xfrm>
            <a:off x="1799136" y="3761181"/>
            <a:ext cx="374878" cy="20071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9" name="圓角矩形 39"/>
          <p:cNvSpPr/>
          <p:nvPr/>
        </p:nvSpPr>
        <p:spPr>
          <a:xfrm>
            <a:off x="1322561" y="3750711"/>
            <a:ext cx="374878" cy="20071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20" name="圓角矩形 39"/>
          <p:cNvSpPr/>
          <p:nvPr/>
        </p:nvSpPr>
        <p:spPr>
          <a:xfrm>
            <a:off x="841539" y="3744990"/>
            <a:ext cx="374878" cy="20071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21" name="圓角矩形 39"/>
          <p:cNvSpPr/>
          <p:nvPr/>
        </p:nvSpPr>
        <p:spPr>
          <a:xfrm rot="5400000">
            <a:off x="3255901" y="2743056"/>
            <a:ext cx="374878" cy="20071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22" name="圓角矩形 39"/>
          <p:cNvSpPr/>
          <p:nvPr/>
        </p:nvSpPr>
        <p:spPr>
          <a:xfrm rot="5400000">
            <a:off x="3254519" y="3239406"/>
            <a:ext cx="374878" cy="20071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23" name="圓角矩形 39"/>
          <p:cNvSpPr/>
          <p:nvPr/>
        </p:nvSpPr>
        <p:spPr>
          <a:xfrm rot="5400000">
            <a:off x="226406" y="3239406"/>
            <a:ext cx="374878" cy="20071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24" name="圓角矩形 39"/>
          <p:cNvSpPr/>
          <p:nvPr/>
        </p:nvSpPr>
        <p:spPr>
          <a:xfrm rot="5400000">
            <a:off x="226395" y="2743056"/>
            <a:ext cx="374878" cy="20071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25" name="內容版面配置區 1"/>
          <p:cNvSpPr txBox="1">
            <a:spLocks/>
          </p:cNvSpPr>
          <p:nvPr/>
        </p:nvSpPr>
        <p:spPr bwMode="auto">
          <a:xfrm>
            <a:off x="4632291" y="770289"/>
            <a:ext cx="4511709" cy="76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ru-RU" sz="1600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Каскадирование громкоговорителей</a:t>
            </a:r>
            <a:endParaRPr lang="en-US" sz="1600" dirty="0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z="1600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для</a:t>
            </a:r>
            <a:r>
              <a:rPr lang="en-US" sz="16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24 </a:t>
            </a:r>
            <a:r>
              <a:rPr lang="ru-RU" sz="1600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участников</a:t>
            </a:r>
            <a:endParaRPr lang="en-US" sz="1600" dirty="0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矩形 3"/>
          <p:cNvSpPr/>
          <p:nvPr/>
        </p:nvSpPr>
        <p:spPr>
          <a:xfrm>
            <a:off x="5095375" y="1426866"/>
            <a:ext cx="3539541" cy="309489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34"/>
          <p:cNvSpPr/>
          <p:nvPr/>
        </p:nvSpPr>
        <p:spPr>
          <a:xfrm>
            <a:off x="8537814" y="2408649"/>
            <a:ext cx="93720" cy="12444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矢印コネクタ 68"/>
          <p:cNvCxnSpPr/>
          <p:nvPr/>
        </p:nvCxnSpPr>
        <p:spPr>
          <a:xfrm flipH="1">
            <a:off x="1912411" y="1565699"/>
            <a:ext cx="15179" cy="31289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13"/>
          <p:cNvSpPr/>
          <p:nvPr/>
        </p:nvSpPr>
        <p:spPr>
          <a:xfrm>
            <a:off x="1947015" y="187944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0000"/>
                </a:solidFill>
              </a:rPr>
              <a:t>9</a:t>
            </a:r>
            <a:r>
              <a:rPr lang="ru-RU" altLang="ja-JP" b="1" dirty="0" smtClean="0">
                <a:solidFill>
                  <a:srgbClr val="000000"/>
                </a:solidFill>
              </a:rPr>
              <a:t>м</a:t>
            </a:r>
            <a:endParaRPr lang="ja-JP" altLang="en-US" dirty="0"/>
          </a:p>
        </p:txBody>
      </p:sp>
      <p:sp>
        <p:nvSpPr>
          <p:cNvPr id="31" name="圓角矩形 1"/>
          <p:cNvSpPr/>
          <p:nvPr/>
        </p:nvSpPr>
        <p:spPr>
          <a:xfrm>
            <a:off x="5621315" y="2220664"/>
            <a:ext cx="2108115" cy="333791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  <a:ln>
            <a:noFill/>
          </a:ln>
          <a:effectLst>
            <a:outerShdw blurRad="149987" dist="203200" dir="8400000" sx="96000" sy="96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圓角矩形 1"/>
          <p:cNvSpPr/>
          <p:nvPr/>
        </p:nvSpPr>
        <p:spPr>
          <a:xfrm>
            <a:off x="5621314" y="3447996"/>
            <a:ext cx="2145291" cy="333791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  <a:ln>
            <a:noFill/>
          </a:ln>
          <a:effectLst>
            <a:outerShdw blurRad="149987" dist="203200" dir="8400000" sx="96000" sy="96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3" name="Picture 2" descr="D:\下載\@VC520\VC520 Professional photos\VC520_PNG\VC520_speakerphon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518" y="3554903"/>
            <a:ext cx="238226" cy="19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下載\@VC520\VC520 Professional photos\VC520_PNG\VC520_speakerphon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367" y="2290886"/>
            <a:ext cx="238226" cy="19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圓角矩形 6"/>
          <p:cNvSpPr/>
          <p:nvPr/>
        </p:nvSpPr>
        <p:spPr>
          <a:xfrm>
            <a:off x="7082698" y="2056186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1" name="橢圓 112"/>
          <p:cNvSpPr/>
          <p:nvPr/>
        </p:nvSpPr>
        <p:spPr>
          <a:xfrm>
            <a:off x="5653300" y="2702395"/>
            <a:ext cx="2113306" cy="1853260"/>
          </a:xfrm>
          <a:prstGeom prst="ellipse">
            <a:avLst/>
          </a:prstGeom>
          <a:noFill/>
          <a:ln w="12700">
            <a:solidFill>
              <a:srgbClr val="52E11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</p:txBody>
      </p:sp>
      <p:sp>
        <p:nvSpPr>
          <p:cNvPr id="43" name="橢圓 112"/>
          <p:cNvSpPr/>
          <p:nvPr/>
        </p:nvSpPr>
        <p:spPr>
          <a:xfrm>
            <a:off x="5653299" y="1459299"/>
            <a:ext cx="2076131" cy="1853260"/>
          </a:xfrm>
          <a:prstGeom prst="ellipse">
            <a:avLst/>
          </a:prstGeom>
          <a:noFill/>
          <a:ln w="12700">
            <a:solidFill>
              <a:srgbClr val="52E11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</p:txBody>
      </p:sp>
      <p:sp>
        <p:nvSpPr>
          <p:cNvPr id="44" name="圓角矩形 6"/>
          <p:cNvSpPr/>
          <p:nvPr/>
        </p:nvSpPr>
        <p:spPr>
          <a:xfrm>
            <a:off x="7420172" y="2056186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5" name="圓角矩形 6"/>
          <p:cNvSpPr/>
          <p:nvPr/>
        </p:nvSpPr>
        <p:spPr>
          <a:xfrm>
            <a:off x="6745100" y="2056186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6" name="圓角矩形 6"/>
          <p:cNvSpPr/>
          <p:nvPr/>
        </p:nvSpPr>
        <p:spPr>
          <a:xfrm>
            <a:off x="6411729" y="2056186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7" name="圓角矩形 6"/>
          <p:cNvSpPr/>
          <p:nvPr/>
        </p:nvSpPr>
        <p:spPr>
          <a:xfrm>
            <a:off x="6074131" y="2064106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8" name="圓角矩形 6"/>
          <p:cNvSpPr/>
          <p:nvPr/>
        </p:nvSpPr>
        <p:spPr>
          <a:xfrm>
            <a:off x="5731912" y="2073134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49" name="圓角矩形 6"/>
          <p:cNvSpPr/>
          <p:nvPr/>
        </p:nvSpPr>
        <p:spPr>
          <a:xfrm>
            <a:off x="6775204" y="2579047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0" name="圓角矩形 6"/>
          <p:cNvSpPr/>
          <p:nvPr/>
        </p:nvSpPr>
        <p:spPr>
          <a:xfrm>
            <a:off x="7119042" y="2580432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1" name="圓角矩形 6"/>
          <p:cNvSpPr/>
          <p:nvPr/>
        </p:nvSpPr>
        <p:spPr>
          <a:xfrm>
            <a:off x="7440450" y="2592765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2" name="圓角矩形 6"/>
          <p:cNvSpPr/>
          <p:nvPr/>
        </p:nvSpPr>
        <p:spPr>
          <a:xfrm>
            <a:off x="6093416" y="2588270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3" name="圓角矩形 6"/>
          <p:cNvSpPr/>
          <p:nvPr/>
        </p:nvSpPr>
        <p:spPr>
          <a:xfrm>
            <a:off x="6442760" y="2591002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4" name="圓角矩形 6"/>
          <p:cNvSpPr/>
          <p:nvPr/>
        </p:nvSpPr>
        <p:spPr>
          <a:xfrm>
            <a:off x="5762091" y="2579046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5" name="圓角矩形 6"/>
          <p:cNvSpPr/>
          <p:nvPr/>
        </p:nvSpPr>
        <p:spPr>
          <a:xfrm>
            <a:off x="5773511" y="3232513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6" name="圓角矩形 6"/>
          <p:cNvSpPr/>
          <p:nvPr/>
        </p:nvSpPr>
        <p:spPr>
          <a:xfrm>
            <a:off x="6112286" y="3234457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7" name="圓角矩形 6"/>
          <p:cNvSpPr/>
          <p:nvPr/>
        </p:nvSpPr>
        <p:spPr>
          <a:xfrm>
            <a:off x="6478175" y="3226574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8" name="圓角矩形 6"/>
          <p:cNvSpPr/>
          <p:nvPr/>
        </p:nvSpPr>
        <p:spPr>
          <a:xfrm>
            <a:off x="6811670" y="3235463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59" name="圓角矩形 6"/>
          <p:cNvSpPr/>
          <p:nvPr/>
        </p:nvSpPr>
        <p:spPr>
          <a:xfrm>
            <a:off x="7149144" y="3241310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60" name="圓角矩形 6"/>
          <p:cNvSpPr/>
          <p:nvPr/>
        </p:nvSpPr>
        <p:spPr>
          <a:xfrm>
            <a:off x="7486618" y="3247363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61" name="圓角矩形 6"/>
          <p:cNvSpPr/>
          <p:nvPr/>
        </p:nvSpPr>
        <p:spPr>
          <a:xfrm>
            <a:off x="5792001" y="3843932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62" name="圓角矩形 6"/>
          <p:cNvSpPr/>
          <p:nvPr/>
        </p:nvSpPr>
        <p:spPr>
          <a:xfrm>
            <a:off x="6112286" y="3848095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63" name="圓角矩形 6"/>
          <p:cNvSpPr/>
          <p:nvPr/>
        </p:nvSpPr>
        <p:spPr>
          <a:xfrm>
            <a:off x="6469085" y="3848096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64" name="圓角矩形 6"/>
          <p:cNvSpPr/>
          <p:nvPr/>
        </p:nvSpPr>
        <p:spPr>
          <a:xfrm>
            <a:off x="6806801" y="3838555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65" name="圓角矩形 6"/>
          <p:cNvSpPr/>
          <p:nvPr/>
        </p:nvSpPr>
        <p:spPr>
          <a:xfrm>
            <a:off x="7122601" y="3842856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66" name="圓角矩形 6"/>
          <p:cNvSpPr/>
          <p:nvPr/>
        </p:nvSpPr>
        <p:spPr>
          <a:xfrm>
            <a:off x="7486618" y="3846351"/>
            <a:ext cx="218564" cy="1305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67" name="圖片 71" descr="echo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260" y="2181252"/>
            <a:ext cx="218449" cy="369411"/>
          </a:xfrm>
          <a:prstGeom prst="rect">
            <a:avLst/>
          </a:prstGeom>
        </p:spPr>
      </p:pic>
      <p:pic>
        <p:nvPicPr>
          <p:cNvPr id="68" name="圖片 71" descr="echo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200604" y="3439013"/>
            <a:ext cx="238810" cy="403843"/>
          </a:xfrm>
          <a:prstGeom prst="rect">
            <a:avLst/>
          </a:prstGeom>
        </p:spPr>
      </p:pic>
      <p:sp>
        <p:nvSpPr>
          <p:cNvPr id="69" name="內容版面配置區 1"/>
          <p:cNvSpPr txBox="1">
            <a:spLocks/>
          </p:cNvSpPr>
          <p:nvPr/>
        </p:nvSpPr>
        <p:spPr bwMode="auto">
          <a:xfrm>
            <a:off x="6121969" y="2771048"/>
            <a:ext cx="1144461" cy="38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Диаметр охвата до 12 м</a:t>
            </a:r>
            <a:endParaRPr lang="en-US" sz="1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直線矢印コネクタ 9"/>
          <p:cNvCxnSpPr>
            <a:endCxn id="41" idx="4"/>
          </p:cNvCxnSpPr>
          <p:nvPr/>
        </p:nvCxnSpPr>
        <p:spPr>
          <a:xfrm>
            <a:off x="6700631" y="1414703"/>
            <a:ext cx="9322" cy="314095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68"/>
          <p:cNvCxnSpPr>
            <a:stCxn id="43" idx="6"/>
            <a:endCxn id="43" idx="2"/>
          </p:cNvCxnSpPr>
          <p:nvPr/>
        </p:nvCxnSpPr>
        <p:spPr>
          <a:xfrm flipH="1">
            <a:off x="5653299" y="2385929"/>
            <a:ext cx="2076131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68"/>
          <p:cNvCxnSpPr>
            <a:stCxn id="32" idx="3"/>
          </p:cNvCxnSpPr>
          <p:nvPr/>
        </p:nvCxnSpPr>
        <p:spPr>
          <a:xfrm flipH="1">
            <a:off x="5623259" y="3614892"/>
            <a:ext cx="2143346" cy="1105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正方形/長方形 13"/>
          <p:cNvSpPr/>
          <p:nvPr/>
        </p:nvSpPr>
        <p:spPr>
          <a:xfrm>
            <a:off x="6108985" y="2127754"/>
            <a:ext cx="582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000000"/>
                </a:solidFill>
              </a:rPr>
              <a:t>6</a:t>
            </a:r>
            <a:r>
              <a:rPr lang="ru-RU" altLang="ja-JP" b="1" dirty="0" smtClean="0">
                <a:solidFill>
                  <a:srgbClr val="000000"/>
                </a:solidFill>
              </a:rPr>
              <a:t>м</a:t>
            </a:r>
            <a:endParaRPr lang="ja-JP" altLang="en-US" dirty="0"/>
          </a:p>
        </p:txBody>
      </p:sp>
      <p:sp>
        <p:nvSpPr>
          <p:cNvPr id="79" name="正方形/長方形 13"/>
          <p:cNvSpPr/>
          <p:nvPr/>
        </p:nvSpPr>
        <p:spPr>
          <a:xfrm>
            <a:off x="6956709" y="3372602"/>
            <a:ext cx="582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000000"/>
                </a:solidFill>
              </a:rPr>
              <a:t>6</a:t>
            </a:r>
            <a:r>
              <a:rPr lang="ru-RU" altLang="ja-JP" b="1" dirty="0" smtClean="0">
                <a:solidFill>
                  <a:srgbClr val="000000"/>
                </a:solidFill>
              </a:rPr>
              <a:t>м</a:t>
            </a:r>
            <a:endParaRPr lang="ja-JP" altLang="en-US" dirty="0"/>
          </a:p>
        </p:txBody>
      </p:sp>
      <p:sp>
        <p:nvSpPr>
          <p:cNvPr id="80" name="內容版面配置區 1"/>
          <p:cNvSpPr txBox="1">
            <a:spLocks/>
          </p:cNvSpPr>
          <p:nvPr/>
        </p:nvSpPr>
        <p:spPr bwMode="auto">
          <a:xfrm>
            <a:off x="2572616" y="4754657"/>
            <a:ext cx="4048211" cy="34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* Keep at least 1m distance between the daisy-chain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19" y="2895786"/>
            <a:ext cx="3189410" cy="225477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40764" y="1673352"/>
            <a:ext cx="5143500" cy="17716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z="3600" b="1" dirty="0" err="1">
                <a:solidFill>
                  <a:prstClr val="white"/>
                </a:solidFill>
                <a:cs typeface="Arial" charset="0"/>
              </a:rPr>
              <a:t>AVer</a:t>
            </a:r>
            <a:r>
              <a:rPr lang="en-US" sz="3600" b="1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cs typeface="Arial" charset="0"/>
              </a:rPr>
              <a:t>VC520</a:t>
            </a:r>
          </a:p>
          <a:p>
            <a:pPr>
              <a:defRPr/>
            </a:pPr>
            <a:r>
              <a:rPr lang="ru-RU" sz="3600" b="1" dirty="0" err="1" smtClean="0">
                <a:solidFill>
                  <a:prstClr val="white"/>
                </a:solidFill>
                <a:cs typeface="Arial" charset="0"/>
              </a:rPr>
              <a:t>Конференцкамера</a:t>
            </a:r>
            <a:endParaRPr lang="en-US" sz="36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0" y="4879199"/>
            <a:ext cx="47131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Arial" charset="0"/>
              </a:rPr>
              <a:t>Released by </a:t>
            </a:r>
            <a:r>
              <a:rPr lang="en-US" sz="105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charset="0"/>
              </a:rPr>
              <a:t>SOU PMK | AVer </a:t>
            </a:r>
            <a:r>
              <a:rPr lang="en-US" sz="105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Arial" charset="0"/>
              </a:rPr>
              <a:t>Information Inc. | </a:t>
            </a:r>
            <a:r>
              <a:rPr lang="en-US" sz="105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Arial" charset="0"/>
                <a:hlinkClick r:id="rId3"/>
              </a:rPr>
              <a:t>www.aver.com</a:t>
            </a:r>
            <a:r>
              <a:rPr lang="en-US" sz="105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Arial" charset="0"/>
              </a:rPr>
              <a:t> | 2015  September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80013" y="357504"/>
            <a:ext cx="3168919" cy="670893"/>
            <a:chOff x="685800" y="5646190"/>
            <a:chExt cx="4225224" cy="894524"/>
          </a:xfrm>
        </p:grpSpPr>
        <p:pic>
          <p:nvPicPr>
            <p:cNvPr id="9" name="Picture 2" descr="F:\Company Related\Writing Guidelines\icon_L4_green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646190"/>
              <a:ext cx="990600" cy="894524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774610" y="5894153"/>
              <a:ext cx="3136414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Approved for external release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4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82895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L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микрофоны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群組 20"/>
          <p:cNvGrpSpPr/>
          <p:nvPr/>
        </p:nvGrpSpPr>
        <p:grpSpPr>
          <a:xfrm rot="16200000">
            <a:off x="-155495" y="2054518"/>
            <a:ext cx="2793475" cy="1635918"/>
            <a:chOff x="323527" y="3377259"/>
            <a:chExt cx="3669728" cy="1985233"/>
          </a:xfrm>
        </p:grpSpPr>
        <p:sp>
          <p:nvSpPr>
            <p:cNvPr id="4" name="圓角矩形 1"/>
            <p:cNvSpPr/>
            <p:nvPr/>
          </p:nvSpPr>
          <p:spPr>
            <a:xfrm>
              <a:off x="872683" y="3936172"/>
              <a:ext cx="2483569" cy="923266"/>
            </a:xfrm>
            <a:prstGeom prst="roundRect">
              <a:avLst/>
            </a:prstGeom>
            <a:blipFill>
              <a:blip r:embed="rId3" cstate="screen"/>
              <a:tile tx="0" ty="0" sx="100000" sy="100000" flip="none" algn="tl"/>
            </a:blipFill>
            <a:ln>
              <a:noFill/>
            </a:ln>
            <a:effectLst>
              <a:outerShdw blurRad="149987" dist="203200" dir="8400000" sx="96000" sy="96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圓角矩形 6"/>
            <p:cNvSpPr/>
            <p:nvPr/>
          </p:nvSpPr>
          <p:spPr>
            <a:xfrm>
              <a:off x="1374139" y="3433589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6" name="圓角矩形 39"/>
            <p:cNvSpPr/>
            <p:nvPr/>
          </p:nvSpPr>
          <p:spPr>
            <a:xfrm>
              <a:off x="824903" y="3433589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7" name="圓角矩形 45"/>
            <p:cNvSpPr/>
            <p:nvPr/>
          </p:nvSpPr>
          <p:spPr>
            <a:xfrm>
              <a:off x="1965041" y="3433589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8" name="圓角矩形 46"/>
            <p:cNvSpPr/>
            <p:nvPr/>
          </p:nvSpPr>
          <p:spPr>
            <a:xfrm>
              <a:off x="2541105" y="3433589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9" name="矩形 34"/>
            <p:cNvSpPr/>
            <p:nvPr/>
          </p:nvSpPr>
          <p:spPr>
            <a:xfrm>
              <a:off x="3899535" y="3768774"/>
              <a:ext cx="93720" cy="124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3"/>
            <p:cNvSpPr/>
            <p:nvPr/>
          </p:nvSpPr>
          <p:spPr>
            <a:xfrm>
              <a:off x="323527" y="3377259"/>
              <a:ext cx="3669727" cy="1985233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圓角矩形 6"/>
            <p:cNvSpPr/>
            <p:nvPr/>
          </p:nvSpPr>
          <p:spPr>
            <a:xfrm>
              <a:off x="1374139" y="5091737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12" name="圓角矩形 39"/>
            <p:cNvSpPr/>
            <p:nvPr/>
          </p:nvSpPr>
          <p:spPr>
            <a:xfrm>
              <a:off x="824903" y="5091737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13" name="圓角矩形 45"/>
            <p:cNvSpPr/>
            <p:nvPr/>
          </p:nvSpPr>
          <p:spPr>
            <a:xfrm>
              <a:off x="1965041" y="5091737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14" name="圓角矩形 46"/>
            <p:cNvSpPr/>
            <p:nvPr/>
          </p:nvSpPr>
          <p:spPr>
            <a:xfrm>
              <a:off x="2541105" y="5091737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15" name="圓角矩形 39"/>
            <p:cNvSpPr/>
            <p:nvPr/>
          </p:nvSpPr>
          <p:spPr>
            <a:xfrm>
              <a:off x="3112121" y="5105451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16" name="圓角矩形 39"/>
            <p:cNvSpPr/>
            <p:nvPr/>
          </p:nvSpPr>
          <p:spPr>
            <a:xfrm>
              <a:off x="3114321" y="3449267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17" name="橢圓 19"/>
            <p:cNvSpPr/>
            <p:nvPr/>
          </p:nvSpPr>
          <p:spPr>
            <a:xfrm>
              <a:off x="2155320" y="3516926"/>
              <a:ext cx="1691266" cy="1671862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/>
            </a:p>
          </p:txBody>
        </p:sp>
      </p:grpSp>
      <p:sp>
        <p:nvSpPr>
          <p:cNvPr id="48" name="內容版面配置區 1"/>
          <p:cNvSpPr txBox="1">
            <a:spLocks/>
          </p:cNvSpPr>
          <p:nvPr/>
        </p:nvSpPr>
        <p:spPr bwMode="auto">
          <a:xfrm>
            <a:off x="323528" y="807444"/>
            <a:ext cx="1985235" cy="8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BCC950</a:t>
            </a:r>
          </a:p>
          <a:p>
            <a:pPr marL="0" indent="0" algn="ctr">
              <a:buFont typeface="Arial" charset="0"/>
              <a:buNone/>
            </a:pPr>
            <a:r>
              <a:rPr lang="ru-RU" sz="16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До</a:t>
            </a:r>
            <a:r>
              <a:rPr lang="en-US" sz="16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4 </a:t>
            </a:r>
            <a:r>
              <a:rPr lang="ru-RU" sz="16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участников</a:t>
            </a:r>
            <a:endParaRPr lang="en-US" sz="1600" dirty="0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內容版面配置區 1"/>
          <p:cNvSpPr txBox="1">
            <a:spLocks/>
          </p:cNvSpPr>
          <p:nvPr/>
        </p:nvSpPr>
        <p:spPr bwMode="auto">
          <a:xfrm>
            <a:off x="2979934" y="793618"/>
            <a:ext cx="1985235" cy="8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Connect</a:t>
            </a:r>
          </a:p>
          <a:p>
            <a:pPr marL="0" indent="0" algn="ctr">
              <a:buFont typeface="Arial" charset="0"/>
              <a:buNone/>
            </a:pPr>
            <a:r>
              <a:rPr lang="ru-RU" sz="16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До</a:t>
            </a:r>
            <a:r>
              <a:rPr lang="en-US" sz="16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6 </a:t>
            </a:r>
            <a:r>
              <a:rPr lang="ru-RU" sz="16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участников</a:t>
            </a:r>
            <a:endParaRPr lang="en-US" sz="1600" dirty="0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內容版面配置區 1"/>
          <p:cNvSpPr txBox="1">
            <a:spLocks/>
          </p:cNvSpPr>
          <p:nvPr/>
        </p:nvSpPr>
        <p:spPr bwMode="auto">
          <a:xfrm>
            <a:off x="5792005" y="800487"/>
            <a:ext cx="1985235" cy="8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CC3000e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До</a:t>
            </a:r>
            <a:r>
              <a:rPr lang="en-US" sz="16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10 </a:t>
            </a:r>
            <a:r>
              <a:rPr lang="ru-RU" sz="16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участников</a:t>
            </a:r>
            <a:endParaRPr lang="en-US" sz="1600" dirty="0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內容版面配置區 1"/>
          <p:cNvSpPr txBox="1">
            <a:spLocks/>
          </p:cNvSpPr>
          <p:nvPr/>
        </p:nvSpPr>
        <p:spPr bwMode="auto">
          <a:xfrm>
            <a:off x="248623" y="4309519"/>
            <a:ext cx="1985235" cy="3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200" b="1" dirty="0" smtClean="0">
                <a:solidFill>
                  <a:srgbClr val="000000"/>
                </a:solidFill>
              </a:rPr>
              <a:t>2.5</a:t>
            </a:r>
            <a:r>
              <a:rPr lang="ru-RU" sz="1200" b="1" dirty="0" smtClean="0">
                <a:solidFill>
                  <a:srgbClr val="000000"/>
                </a:solidFill>
              </a:rPr>
              <a:t>м диаметр охвата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2" name="內容版面配置區 1"/>
          <p:cNvSpPr txBox="1">
            <a:spLocks/>
          </p:cNvSpPr>
          <p:nvPr/>
        </p:nvSpPr>
        <p:spPr bwMode="auto">
          <a:xfrm>
            <a:off x="2963843" y="4314217"/>
            <a:ext cx="1985235" cy="33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200" b="1" dirty="0" smtClean="0">
                <a:solidFill>
                  <a:srgbClr val="000000"/>
                </a:solidFill>
              </a:rPr>
              <a:t>3.6</a:t>
            </a:r>
            <a:r>
              <a:rPr lang="ru-RU" sz="1200" b="1" dirty="0" smtClean="0">
                <a:solidFill>
                  <a:srgbClr val="000000"/>
                </a:solidFill>
              </a:rPr>
              <a:t>м диаметр охвата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3" name="內容版面配置區 1"/>
          <p:cNvSpPr txBox="1">
            <a:spLocks/>
          </p:cNvSpPr>
          <p:nvPr/>
        </p:nvSpPr>
        <p:spPr bwMode="auto">
          <a:xfrm>
            <a:off x="5700609" y="4305440"/>
            <a:ext cx="1985235" cy="34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200" b="1" dirty="0" smtClean="0">
                <a:solidFill>
                  <a:srgbClr val="000000"/>
                </a:solidFill>
              </a:rPr>
              <a:t>6</a:t>
            </a:r>
            <a:r>
              <a:rPr lang="ru-RU" sz="1200" b="1" dirty="0" smtClean="0">
                <a:solidFill>
                  <a:srgbClr val="000000"/>
                </a:solidFill>
              </a:rPr>
              <a:t>м диаметр охвата</a:t>
            </a:r>
            <a:endParaRPr lang="en-US" sz="1200" b="1" dirty="0">
              <a:solidFill>
                <a:srgbClr val="000000"/>
              </a:solidFill>
            </a:endParaRPr>
          </a:p>
        </p:txBody>
      </p:sp>
      <p:grpSp>
        <p:nvGrpSpPr>
          <p:cNvPr id="54" name="群組 22"/>
          <p:cNvGrpSpPr/>
          <p:nvPr/>
        </p:nvGrpSpPr>
        <p:grpSpPr>
          <a:xfrm rot="16200000">
            <a:off x="2453622" y="1911623"/>
            <a:ext cx="2793473" cy="1917772"/>
            <a:chOff x="323527" y="3274258"/>
            <a:chExt cx="3669728" cy="2162161"/>
          </a:xfrm>
        </p:grpSpPr>
        <p:sp>
          <p:nvSpPr>
            <p:cNvPr id="55" name="圓角矩形 1"/>
            <p:cNvSpPr/>
            <p:nvPr/>
          </p:nvSpPr>
          <p:spPr>
            <a:xfrm>
              <a:off x="872683" y="3936172"/>
              <a:ext cx="2483569" cy="923266"/>
            </a:xfrm>
            <a:prstGeom prst="roundRect">
              <a:avLst/>
            </a:prstGeom>
            <a:blipFill>
              <a:blip r:embed="rId3" cstate="screen"/>
              <a:tile tx="0" ty="0" sx="100000" sy="100000" flip="none" algn="tl"/>
            </a:blipFill>
            <a:ln>
              <a:noFill/>
            </a:ln>
            <a:effectLst>
              <a:outerShdw blurRad="149987" dist="203200" dir="8400000" sx="96000" sy="96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圓角矩形 6"/>
            <p:cNvSpPr/>
            <p:nvPr/>
          </p:nvSpPr>
          <p:spPr>
            <a:xfrm>
              <a:off x="1374139" y="3433589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57" name="圓角矩形 39"/>
            <p:cNvSpPr/>
            <p:nvPr/>
          </p:nvSpPr>
          <p:spPr>
            <a:xfrm>
              <a:off x="824903" y="3433589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58" name="圓角矩形 45"/>
            <p:cNvSpPr/>
            <p:nvPr/>
          </p:nvSpPr>
          <p:spPr>
            <a:xfrm>
              <a:off x="1965041" y="3433589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59" name="圓角矩形 46"/>
            <p:cNvSpPr/>
            <p:nvPr/>
          </p:nvSpPr>
          <p:spPr>
            <a:xfrm>
              <a:off x="2541105" y="3433589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60" name="矩形 34"/>
            <p:cNvSpPr/>
            <p:nvPr/>
          </p:nvSpPr>
          <p:spPr>
            <a:xfrm>
              <a:off x="3899535" y="3768774"/>
              <a:ext cx="93720" cy="124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矩形 3"/>
            <p:cNvSpPr/>
            <p:nvPr/>
          </p:nvSpPr>
          <p:spPr>
            <a:xfrm>
              <a:off x="323527" y="3377259"/>
              <a:ext cx="3669727" cy="1985233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圓角矩形 6"/>
            <p:cNvSpPr/>
            <p:nvPr/>
          </p:nvSpPr>
          <p:spPr>
            <a:xfrm>
              <a:off x="1374139" y="5091737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63" name="圓角矩形 39"/>
            <p:cNvSpPr/>
            <p:nvPr/>
          </p:nvSpPr>
          <p:spPr>
            <a:xfrm>
              <a:off x="824903" y="5091737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64" name="圓角矩形 45"/>
            <p:cNvSpPr/>
            <p:nvPr/>
          </p:nvSpPr>
          <p:spPr>
            <a:xfrm>
              <a:off x="1965041" y="5091737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65" name="圓角矩形 46"/>
            <p:cNvSpPr/>
            <p:nvPr/>
          </p:nvSpPr>
          <p:spPr>
            <a:xfrm>
              <a:off x="2541105" y="5091737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66" name="圓角矩形 39"/>
            <p:cNvSpPr/>
            <p:nvPr/>
          </p:nvSpPr>
          <p:spPr>
            <a:xfrm>
              <a:off x="3112121" y="5105451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67" name="圓角矩形 39"/>
            <p:cNvSpPr/>
            <p:nvPr/>
          </p:nvSpPr>
          <p:spPr>
            <a:xfrm>
              <a:off x="3114321" y="3449267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68" name="橢圓 36"/>
            <p:cNvSpPr/>
            <p:nvPr/>
          </p:nvSpPr>
          <p:spPr>
            <a:xfrm>
              <a:off x="1624253" y="3274258"/>
              <a:ext cx="2187256" cy="2162161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/>
            </a:p>
          </p:txBody>
        </p:sp>
      </p:grpSp>
      <p:grpSp>
        <p:nvGrpSpPr>
          <p:cNvPr id="69" name="群組 38"/>
          <p:cNvGrpSpPr/>
          <p:nvPr/>
        </p:nvGrpSpPr>
        <p:grpSpPr>
          <a:xfrm rot="16200000">
            <a:off x="5359244" y="1678123"/>
            <a:ext cx="2793476" cy="2384767"/>
            <a:chOff x="323527" y="2907682"/>
            <a:chExt cx="3669728" cy="2857827"/>
          </a:xfrm>
        </p:grpSpPr>
        <p:sp>
          <p:nvSpPr>
            <p:cNvPr id="70" name="圓角矩形 1"/>
            <p:cNvSpPr/>
            <p:nvPr/>
          </p:nvSpPr>
          <p:spPr>
            <a:xfrm>
              <a:off x="872683" y="3936172"/>
              <a:ext cx="2483569" cy="923266"/>
            </a:xfrm>
            <a:prstGeom prst="roundRect">
              <a:avLst/>
            </a:prstGeom>
            <a:blipFill>
              <a:blip r:embed="rId3" cstate="screen"/>
              <a:tile tx="0" ty="0" sx="100000" sy="100000" flip="none" algn="tl"/>
            </a:blipFill>
            <a:ln>
              <a:noFill/>
            </a:ln>
            <a:effectLst>
              <a:outerShdw blurRad="149987" dist="203200" dir="8400000" sx="96000" sy="96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圓角矩形 6"/>
            <p:cNvSpPr/>
            <p:nvPr/>
          </p:nvSpPr>
          <p:spPr>
            <a:xfrm>
              <a:off x="1374139" y="3433589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72" name="圓角矩形 39"/>
            <p:cNvSpPr/>
            <p:nvPr/>
          </p:nvSpPr>
          <p:spPr>
            <a:xfrm>
              <a:off x="824903" y="3433589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73" name="圓角矩形 45"/>
            <p:cNvSpPr/>
            <p:nvPr/>
          </p:nvSpPr>
          <p:spPr>
            <a:xfrm>
              <a:off x="1965041" y="3433589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74" name="圓角矩形 46"/>
            <p:cNvSpPr/>
            <p:nvPr/>
          </p:nvSpPr>
          <p:spPr>
            <a:xfrm>
              <a:off x="2541105" y="3433589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75" name="矩形 34"/>
            <p:cNvSpPr/>
            <p:nvPr/>
          </p:nvSpPr>
          <p:spPr>
            <a:xfrm>
              <a:off x="3899535" y="3768774"/>
              <a:ext cx="93720" cy="124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矩形 3"/>
            <p:cNvSpPr/>
            <p:nvPr/>
          </p:nvSpPr>
          <p:spPr>
            <a:xfrm>
              <a:off x="323527" y="3377259"/>
              <a:ext cx="3669727" cy="1985233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圓角矩形 6"/>
            <p:cNvSpPr/>
            <p:nvPr/>
          </p:nvSpPr>
          <p:spPr>
            <a:xfrm>
              <a:off x="1374139" y="5091737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78" name="圓角矩形 39"/>
            <p:cNvSpPr/>
            <p:nvPr/>
          </p:nvSpPr>
          <p:spPr>
            <a:xfrm>
              <a:off x="824903" y="5091737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79" name="圓角矩形 45"/>
            <p:cNvSpPr/>
            <p:nvPr/>
          </p:nvSpPr>
          <p:spPr>
            <a:xfrm>
              <a:off x="1965041" y="5091737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80" name="圓角矩形 46"/>
            <p:cNvSpPr/>
            <p:nvPr/>
          </p:nvSpPr>
          <p:spPr>
            <a:xfrm>
              <a:off x="2541105" y="5091737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81" name="圓角矩形 39"/>
            <p:cNvSpPr/>
            <p:nvPr/>
          </p:nvSpPr>
          <p:spPr>
            <a:xfrm>
              <a:off x="3112121" y="5105451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82" name="圓角矩形 39"/>
            <p:cNvSpPr/>
            <p:nvPr/>
          </p:nvSpPr>
          <p:spPr>
            <a:xfrm>
              <a:off x="3114321" y="3449267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83" name="橢圓 52"/>
            <p:cNvSpPr/>
            <p:nvPr/>
          </p:nvSpPr>
          <p:spPr>
            <a:xfrm>
              <a:off x="776497" y="2907682"/>
              <a:ext cx="2890996" cy="2857827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0673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94714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VC520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дополнительные функции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D:\下載\@VC520\VC520 3D\AVer VC520-speakerphone 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510" y="1729031"/>
            <a:ext cx="36576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下載\@VC520\VC520 Professional photos\VC520_PNG\VC520_all set_1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48" b="12330"/>
          <a:stretch/>
        </p:blipFill>
        <p:spPr bwMode="auto">
          <a:xfrm rot="21238842">
            <a:off x="5258569" y="816164"/>
            <a:ext cx="3598378" cy="255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1"/>
          <p:cNvSpPr txBox="1">
            <a:spLocks/>
          </p:cNvSpPr>
          <p:nvPr/>
        </p:nvSpPr>
        <p:spPr bwMode="auto">
          <a:xfrm>
            <a:off x="299571" y="3496167"/>
            <a:ext cx="2915816" cy="8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1800" dirty="0" smtClean="0">
                <a:solidFill>
                  <a:srgbClr val="0000CC"/>
                </a:solidFill>
              </a:rPr>
              <a:t>Линейный выход</a:t>
            </a:r>
            <a:r>
              <a:rPr lang="en-US" sz="1800" dirty="0" smtClean="0">
                <a:solidFill>
                  <a:srgbClr val="0000CC"/>
                </a:solidFill>
              </a:rPr>
              <a:t>:</a:t>
            </a:r>
            <a:r>
              <a:rPr lang="ru-RU" sz="1800" dirty="0" smtClean="0">
                <a:solidFill>
                  <a:srgbClr val="0000CC"/>
                </a:solidFill>
              </a:rPr>
              <a:t> для сторонних производителей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  <p:sp>
        <p:nvSpPr>
          <p:cNvPr id="6" name="內容版面配置區 1"/>
          <p:cNvSpPr txBox="1">
            <a:spLocks/>
          </p:cNvSpPr>
          <p:nvPr/>
        </p:nvSpPr>
        <p:spPr bwMode="auto">
          <a:xfrm>
            <a:off x="3464190" y="3496166"/>
            <a:ext cx="3347864" cy="8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1800" dirty="0">
                <a:solidFill>
                  <a:srgbClr val="0000CC"/>
                </a:solidFill>
              </a:rPr>
              <a:t>Вход</a:t>
            </a:r>
            <a:r>
              <a:rPr lang="en-US" sz="1800" dirty="0">
                <a:solidFill>
                  <a:srgbClr val="0000CC"/>
                </a:solidFill>
              </a:rPr>
              <a:t>:</a:t>
            </a:r>
          </a:p>
          <a:p>
            <a:pPr marL="0" indent="0" algn="ctr">
              <a:buFont typeface="Arial" charset="0"/>
              <a:buNone/>
            </a:pPr>
            <a:r>
              <a:rPr lang="ru-RU" sz="1800" dirty="0">
                <a:solidFill>
                  <a:srgbClr val="0000CC"/>
                </a:solidFill>
              </a:rPr>
              <a:t>как</a:t>
            </a:r>
            <a:r>
              <a:rPr lang="en-US" sz="1800" dirty="0">
                <a:solidFill>
                  <a:srgbClr val="0000CC"/>
                </a:solidFill>
              </a:rPr>
              <a:t> BYOD</a:t>
            </a:r>
            <a:r>
              <a:rPr lang="ru-RU" sz="1800" dirty="0">
                <a:solidFill>
                  <a:srgbClr val="0000CC"/>
                </a:solidFill>
              </a:rPr>
              <a:t> громкоговоритель</a:t>
            </a:r>
            <a:endParaRPr lang="en-US" sz="1800" dirty="0">
              <a:solidFill>
                <a:srgbClr val="0000CC"/>
              </a:solidFill>
            </a:endParaRPr>
          </a:p>
        </p:txBody>
      </p:sp>
      <p:cxnSp>
        <p:nvCxnSpPr>
          <p:cNvPr id="7" name="肘形接點 11"/>
          <p:cNvCxnSpPr/>
          <p:nvPr/>
        </p:nvCxnSpPr>
        <p:spPr>
          <a:xfrm rot="5400000">
            <a:off x="1815698" y="2551559"/>
            <a:ext cx="820806" cy="937243"/>
          </a:xfrm>
          <a:prstGeom prst="bentConnector3">
            <a:avLst>
              <a:gd name="adj1" fmla="val 43456"/>
            </a:avLst>
          </a:prstGeom>
          <a:ln w="25400" cap="rnd">
            <a:solidFill>
              <a:srgbClr val="52E11F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接點 54"/>
          <p:cNvCxnSpPr/>
          <p:nvPr/>
        </p:nvCxnSpPr>
        <p:spPr>
          <a:xfrm>
            <a:off x="2921537" y="2590088"/>
            <a:ext cx="1728191" cy="1110287"/>
          </a:xfrm>
          <a:prstGeom prst="bentConnector3">
            <a:avLst>
              <a:gd name="adj1" fmla="val -542"/>
            </a:avLst>
          </a:prstGeom>
          <a:ln w="25400" cap="rnd">
            <a:solidFill>
              <a:srgbClr val="52E11F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75208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Сравнение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: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VC520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CC3000e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137931"/>
              </p:ext>
            </p:extLst>
          </p:nvPr>
        </p:nvGraphicFramePr>
        <p:xfrm>
          <a:off x="0" y="674720"/>
          <a:ext cx="9144001" cy="42862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6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57">
                <a:tc>
                  <a:txBody>
                    <a:bodyPr/>
                    <a:lstStyle/>
                    <a:p>
                      <a:r>
                        <a:rPr lang="ru-RU" altLang="zh-TW" sz="1600" dirty="0" smtClean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Камера</a:t>
                      </a:r>
                      <a:endParaRPr lang="zh-TW" altLang="en-US" sz="160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lt"/>
                          <a:cs typeface="Arial" panose="020B0604020202020204" pitchFamily="34" charset="0"/>
                        </a:rPr>
                        <a:t>VC520</a:t>
                      </a:r>
                      <a:endParaRPr lang="zh-TW" altLang="en-US" sz="1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lt"/>
                          <a:cs typeface="Arial" panose="020B0604020202020204" pitchFamily="34" charset="0"/>
                        </a:rPr>
                        <a:t>CC3000e</a:t>
                      </a:r>
                      <a:endParaRPr lang="zh-TW" altLang="en-US" sz="1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769"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latin typeface="+mn-lt"/>
                          <a:cs typeface="Arial" panose="020B0604020202020204" pitchFamily="34" charset="0"/>
                        </a:rPr>
                        <a:t>PTZ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latin typeface="+mn-lt"/>
                          <a:cs typeface="Arial" panose="020B0604020202020204" pitchFamily="34" charset="0"/>
                        </a:rPr>
                        <a:t>Pan/tilt /zoom camera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latin typeface="+mn-lt"/>
                          <a:cs typeface="Arial" panose="020B0604020202020204" pitchFamily="34" charset="0"/>
                        </a:rPr>
                        <a:t>Pan/tilt /zoom camera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r>
                        <a:rPr lang="ru-RU" altLang="zh-TW" sz="120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Разрешение</a:t>
                      </a:r>
                      <a:r>
                        <a:rPr lang="en-US" altLang="zh-TW" sz="120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altLang="zh-TW" sz="120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кадров</a:t>
                      </a:r>
                      <a:r>
                        <a:rPr lang="ru-RU" altLang="zh-TW" sz="1200" baseline="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 в секунду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latin typeface="+mn-lt"/>
                          <a:cs typeface="Arial" panose="020B0604020202020204" pitchFamily="34" charset="0"/>
                        </a:rPr>
                        <a:t>1080p/60fps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latin typeface="+mn-lt"/>
                          <a:cs typeface="Arial" panose="020B0604020202020204" pitchFamily="34" charset="0"/>
                        </a:rPr>
                        <a:t>1080p/30fps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288">
                <a:tc>
                  <a:txBody>
                    <a:bodyPr/>
                    <a:lstStyle/>
                    <a:p>
                      <a:r>
                        <a:rPr lang="ru-RU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Увеличение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baseline="0" dirty="0" smtClean="0">
                          <a:latin typeface="+mn-lt"/>
                          <a:cs typeface="Arial" panose="020B0604020202020204" pitchFamily="34" charset="0"/>
                        </a:rPr>
                        <a:t>12X </a:t>
                      </a:r>
                      <a:r>
                        <a:rPr lang="ru-RU" altLang="zh-TW" sz="1200" u="none" strike="noStrike" kern="1200" baseline="0" dirty="0" smtClean="0">
                          <a:latin typeface="+mn-lt"/>
                          <a:cs typeface="Arial" panose="020B0604020202020204" pitchFamily="34" charset="0"/>
                        </a:rPr>
                        <a:t>Оптическое увеличение</a:t>
                      </a:r>
                      <a:endParaRPr lang="zh-TW" altLang="en-US" sz="12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u="none" strike="noStrike" kern="1200" baseline="0" dirty="0" smtClean="0">
                          <a:latin typeface="+mn-lt"/>
                          <a:cs typeface="Arial" panose="020B0604020202020204" pitchFamily="34" charset="0"/>
                        </a:rPr>
                        <a:t>10X </a:t>
                      </a:r>
                      <a:r>
                        <a:rPr lang="ru-RU" altLang="zh-TW" sz="1200" u="none" strike="noStrike" kern="1200" baseline="0" dirty="0" smtClean="0">
                          <a:latin typeface="+mn-lt"/>
                          <a:cs typeface="Arial" panose="020B0604020202020204" pitchFamily="34" charset="0"/>
                        </a:rPr>
                        <a:t>Цифровое увеличение</a:t>
                      </a:r>
                      <a:endParaRPr lang="en-US" altLang="zh-TW" sz="1200" b="1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769">
                <a:tc>
                  <a:txBody>
                    <a:bodyPr/>
                    <a:lstStyle/>
                    <a:p>
                      <a:r>
                        <a:rPr lang="ru-RU" altLang="zh-TW" sz="120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Дальняя</a:t>
                      </a:r>
                      <a:r>
                        <a:rPr lang="ru-RU" altLang="zh-TW" sz="1200" baseline="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 сторона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u="none" strike="noStrike" kern="1200" baseline="0" dirty="0" smtClean="0">
                          <a:latin typeface="+mn-lt"/>
                          <a:cs typeface="Arial" panose="020B0604020202020204" pitchFamily="34" charset="0"/>
                        </a:rPr>
                        <a:t>Управление дальней стороной</a:t>
                      </a:r>
                      <a:r>
                        <a:rPr lang="en-US" altLang="zh-TW" sz="1200" u="none" strike="noStrike" kern="12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altLang="zh-TW" sz="1200" u="none" strike="noStrike" kern="1200" baseline="0" dirty="0" smtClean="0">
                          <a:latin typeface="+mn-lt"/>
                          <a:cs typeface="Arial" panose="020B0604020202020204" pitchFamily="34" charset="0"/>
                        </a:rPr>
                        <a:t>Управление дальней стороной</a:t>
                      </a:r>
                      <a:r>
                        <a:rPr lang="en-US" altLang="zh-TW" sz="1200" u="none" strike="noStrike" kern="12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249">
                <a:tc>
                  <a:txBody>
                    <a:bodyPr/>
                    <a:lstStyle/>
                    <a:p>
                      <a:r>
                        <a:rPr lang="ru-RU" altLang="zh-TW" sz="1200" b="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Установки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latin typeface="+mn-lt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ru-RU" altLang="zh-TW" sz="1200" dirty="0" smtClean="0">
                          <a:latin typeface="+mn-lt"/>
                          <a:cs typeface="Arial" panose="020B0604020202020204" pitchFamily="34" charset="0"/>
                        </a:rPr>
                        <a:t>локальных</a:t>
                      </a:r>
                      <a:r>
                        <a:rPr lang="ru-RU" altLang="zh-TW" sz="1200" baseline="0" dirty="0" smtClean="0">
                          <a:latin typeface="+mn-lt"/>
                          <a:cs typeface="Arial" panose="020B0604020202020204" pitchFamily="34" charset="0"/>
                        </a:rPr>
                        <a:t> установок</a:t>
                      </a:r>
                      <a:endParaRPr lang="zh-TW" altLang="en-US" sz="12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altLang="zh-TW" sz="12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Пользовательские</a:t>
                      </a:r>
                      <a:r>
                        <a:rPr lang="ru-RU" altLang="zh-TW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установки</a:t>
                      </a:r>
                      <a:r>
                        <a:rPr lang="ru-RU" altLang="zh-TW" sz="12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возвращают камеру в предпочтительное положение при пробуждении.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769">
                <a:tc>
                  <a:txBody>
                    <a:bodyPr/>
                    <a:lstStyle/>
                    <a:p>
                      <a:r>
                        <a:rPr lang="ru-RU" altLang="zh-TW" sz="120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Пиксели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latin typeface="+mn-lt"/>
                          <a:cs typeface="Arial" panose="020B0604020202020204" pitchFamily="34" charset="0"/>
                        </a:rPr>
                        <a:t>2M </a:t>
                      </a:r>
                      <a:r>
                        <a:rPr lang="ru-RU" altLang="zh-TW" sz="1200" dirty="0" smtClean="0">
                          <a:latin typeface="+mn-lt"/>
                          <a:cs typeface="Arial" panose="020B0604020202020204" pitchFamily="34" charset="0"/>
                        </a:rPr>
                        <a:t>пикселей</a:t>
                      </a:r>
                      <a:r>
                        <a:rPr lang="en-US" altLang="zh-TW" sz="1200" dirty="0" smtClean="0">
                          <a:latin typeface="+mn-lt"/>
                          <a:cs typeface="Arial" panose="020B0604020202020204" pitchFamily="34" charset="0"/>
                        </a:rPr>
                        <a:t> CMOS </a:t>
                      </a:r>
                      <a:r>
                        <a:rPr lang="ru-RU" altLang="zh-TW" sz="1200" dirty="0" smtClean="0">
                          <a:latin typeface="+mn-lt"/>
                          <a:cs typeface="Arial" panose="020B0604020202020204" pitchFamily="34" charset="0"/>
                        </a:rPr>
                        <a:t>матрица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altLang="zh-TW" sz="120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ru-RU" altLang="zh-TW" sz="1200" baseline="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 данных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288">
                <a:tc>
                  <a:txBody>
                    <a:bodyPr/>
                    <a:lstStyle/>
                    <a:p>
                      <a:r>
                        <a:rPr lang="ru-RU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Форматы</a:t>
                      </a:r>
                      <a:r>
                        <a:rPr lang="ru-RU" altLang="zh-TW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видео</a:t>
                      </a:r>
                      <a:r>
                        <a:rPr lang="en-US" altLang="zh-TW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altLang="zh-TW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кодеки</a:t>
                      </a:r>
                      <a:endParaRPr lang="zh-TW" alt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latin typeface="+mn-lt"/>
                          <a:cs typeface="Arial" panose="020B0604020202020204" pitchFamily="34" charset="0"/>
                        </a:rPr>
                        <a:t>YUV, MJPEG, H.264 AVC/SVC</a:t>
                      </a:r>
                      <a:endParaRPr lang="zh-TW" altLang="en-US" sz="1200" b="0" dirty="0" smtClean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latin typeface="+mn-lt"/>
                          <a:cs typeface="Arial" panose="020B0604020202020204" pitchFamily="34" charset="0"/>
                        </a:rPr>
                        <a:t>YUV, MJPEG, H.264 AVC/SVC</a:t>
                      </a:r>
                      <a:endParaRPr lang="zh-TW" altLang="en-US" sz="1200" b="0" dirty="0" smtClean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769">
                <a:tc>
                  <a:txBody>
                    <a:bodyPr/>
                    <a:lstStyle/>
                    <a:p>
                      <a:r>
                        <a:rPr lang="ru-RU" altLang="zh-TW" sz="120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Панорама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latin typeface="+mn-lt"/>
                          <a:cs typeface="Arial" panose="020B0604020202020204" pitchFamily="34" charset="0"/>
                        </a:rPr>
                        <a:t>260° </a:t>
                      </a:r>
                      <a:r>
                        <a:rPr lang="en-US" altLang="zh-TW" sz="12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latin typeface="+mn-lt"/>
                          <a:cs typeface="Arial" panose="020B0604020202020204" pitchFamily="34" charset="0"/>
                        </a:rPr>
                        <a:t>260° 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769">
                <a:tc>
                  <a:txBody>
                    <a:bodyPr/>
                    <a:lstStyle/>
                    <a:p>
                      <a:r>
                        <a:rPr lang="ru-RU" altLang="zh-TW" sz="120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Угол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115°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latin typeface="+mn-lt"/>
                          <a:cs typeface="Arial" panose="020B0604020202020204" pitchFamily="34" charset="0"/>
                        </a:rPr>
                        <a:t>130° 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683">
                <a:tc>
                  <a:txBody>
                    <a:bodyPr/>
                    <a:lstStyle/>
                    <a:p>
                      <a:r>
                        <a:rPr lang="ru-RU" altLang="zh-TW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Поле зрения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82° (</a:t>
                      </a:r>
                      <a:r>
                        <a:rPr lang="ru-RU" altLang="zh-TW" sz="12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Диагональ</a:t>
                      </a:r>
                      <a:r>
                        <a:rPr lang="en-US" altLang="zh-TW" sz="12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90° (</a:t>
                      </a:r>
                      <a:r>
                        <a:rPr lang="ru-RU" altLang="zh-TW" sz="12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Диагональ</a:t>
                      </a:r>
                      <a:r>
                        <a:rPr lang="en-US" altLang="zh-TW" sz="12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447">
                <a:tc>
                  <a:txBody>
                    <a:bodyPr/>
                    <a:lstStyle/>
                    <a:p>
                      <a:r>
                        <a:rPr lang="ru-RU" altLang="zh-TW" sz="120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Баланс</a:t>
                      </a:r>
                      <a:r>
                        <a:rPr lang="ru-RU" altLang="zh-TW" sz="1200" baseline="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 белого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Автоматический</a:t>
                      </a: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ручной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altLang="zh-TW" sz="120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ru-RU" altLang="zh-TW" sz="1200" baseline="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 данных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389">
                <a:tc>
                  <a:txBody>
                    <a:bodyPr/>
                    <a:lstStyle/>
                    <a:p>
                      <a:r>
                        <a:rPr lang="ru-RU" altLang="zh-TW" sz="120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Дополнительные</a:t>
                      </a:r>
                      <a:r>
                        <a:rPr lang="ru-RU" altLang="zh-TW" sz="1200" baseline="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 функции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Компенсация</a:t>
                      </a:r>
                      <a:r>
                        <a:rPr lang="ru-RU" altLang="zh-TW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тылового света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altLang="zh-TW" sz="120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ru-RU" altLang="zh-TW" sz="1200" baseline="0" dirty="0" smtClean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</a:rPr>
                        <a:t> данных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769">
                <a:tc>
                  <a:txBody>
                    <a:bodyPr/>
                    <a:lstStyle/>
                    <a:p>
                      <a:r>
                        <a:rPr lang="ru-RU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Безопасность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Kensington slot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Kensington slot</a:t>
                      </a:r>
                      <a:endParaRPr lang="zh-TW" alt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4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90322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Сравнение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: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VC520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CC3000e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170094"/>
              </p:ext>
            </p:extLst>
          </p:nvPr>
        </p:nvGraphicFramePr>
        <p:xfrm>
          <a:off x="20320" y="1200150"/>
          <a:ext cx="9098161" cy="1615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2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2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3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ru-RU" altLang="zh-TW" sz="1600" dirty="0" err="1" smtClean="0">
                          <a:solidFill>
                            <a:srgbClr val="FFFF00"/>
                          </a:solidFill>
                        </a:rPr>
                        <a:t>Хаб</a:t>
                      </a:r>
                      <a:endParaRPr lang="zh-TW" alt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VC520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CC3000e</a:t>
                      </a: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Максимальная длина кабеля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x 5</a:t>
                      </a:r>
                      <a:r>
                        <a:rPr lang="ru-RU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</a:t>
                      </a: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кабели для соединений между</a:t>
                      </a:r>
                      <a:endParaRPr lang="en-US" altLang="zh-TW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altLang="zh-TW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Хабом</a:t>
                      </a: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Камерой</a:t>
                      </a: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Громкоговорителем</a:t>
                      </a: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/PC </a:t>
                      </a:r>
                      <a:r>
                        <a:rPr lang="ru-RU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или</a:t>
                      </a: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Mac</a:t>
                      </a:r>
                      <a:endParaRPr lang="zh-TW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1) 2 x 5</a:t>
                      </a:r>
                      <a:r>
                        <a:rPr lang="ru-RU" altLang="zh-TW" sz="1200" dirty="0" smtClean="0"/>
                        <a:t>м</a:t>
                      </a:r>
                      <a:r>
                        <a:rPr lang="en-US" altLang="zh-TW" sz="1200" dirty="0" smtClean="0"/>
                        <a:t> </a:t>
                      </a:r>
                      <a:r>
                        <a:rPr lang="ru-RU" altLang="zh-TW" sz="1200" dirty="0" smtClean="0"/>
                        <a:t>кабели</a:t>
                      </a:r>
                      <a:r>
                        <a:rPr lang="ru-RU" altLang="zh-TW" sz="1200" baseline="0" dirty="0" smtClean="0"/>
                        <a:t> для соединений между </a:t>
                      </a:r>
                      <a:r>
                        <a:rPr lang="ru-RU" altLang="zh-TW" sz="1200" baseline="0" dirty="0" err="1" smtClean="0"/>
                        <a:t>хабом</a:t>
                      </a:r>
                      <a:r>
                        <a:rPr lang="ru-RU" altLang="zh-TW" sz="1200" baseline="0" dirty="0" smtClean="0"/>
                        <a:t> и камерой</a:t>
                      </a:r>
                      <a:r>
                        <a:rPr lang="en-US" altLang="zh-TW" sz="1200" baseline="0" dirty="0" smtClean="0"/>
                        <a:t>/</a:t>
                      </a:r>
                      <a:r>
                        <a:rPr lang="ru-RU" altLang="zh-TW" sz="1200" baseline="0" dirty="0" smtClean="0"/>
                        <a:t>громкоговорителем</a:t>
                      </a:r>
                      <a:endParaRPr lang="en-US" altLang="zh-TW" sz="1200" dirty="0" smtClean="0"/>
                    </a:p>
                    <a:p>
                      <a:r>
                        <a:rPr lang="en-US" altLang="zh-TW" sz="1200" baseline="0" dirty="0" smtClean="0"/>
                        <a:t>2) 1 x</a:t>
                      </a:r>
                      <a:r>
                        <a:rPr lang="en-US" altLang="zh-TW" sz="1200" dirty="0" smtClean="0"/>
                        <a:t> 3</a:t>
                      </a:r>
                      <a:r>
                        <a:rPr lang="ru-RU" altLang="zh-TW" sz="1200" dirty="0" smtClean="0"/>
                        <a:t>м</a:t>
                      </a:r>
                      <a:r>
                        <a:rPr lang="en-US" altLang="zh-TW" sz="1200" dirty="0" smtClean="0"/>
                        <a:t> USB </a:t>
                      </a:r>
                      <a:r>
                        <a:rPr lang="ru-RU" altLang="zh-TW" sz="1200" dirty="0" smtClean="0"/>
                        <a:t>кабель</a:t>
                      </a:r>
                      <a:r>
                        <a:rPr lang="en-US" altLang="zh-TW" sz="1200" dirty="0" smtClean="0"/>
                        <a:t>  PC/Mac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Порты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altLang="zh-TW" sz="1200" dirty="0" smtClean="0"/>
                        <a:t>Micro-USB 2.0 </a:t>
                      </a:r>
                      <a:r>
                        <a:rPr lang="ru-RU" altLang="zh-TW" sz="1200" dirty="0" smtClean="0"/>
                        <a:t>к</a:t>
                      </a:r>
                      <a:r>
                        <a:rPr lang="en-US" altLang="zh-TW" sz="1200" dirty="0" smtClean="0"/>
                        <a:t> PC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altLang="zh-TW" sz="1200" dirty="0" smtClean="0"/>
                        <a:t>mini DIN8 </a:t>
                      </a:r>
                      <a:r>
                        <a:rPr lang="ru-RU" altLang="zh-TW" sz="1200" baseline="0" dirty="0" smtClean="0"/>
                        <a:t> к камере</a:t>
                      </a:r>
                      <a:endParaRPr lang="en-US" altLang="zh-TW" sz="1200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en-US" altLang="zh-TW" sz="1200" dirty="0" smtClean="0"/>
                        <a:t>mini DIN8 </a:t>
                      </a:r>
                      <a:r>
                        <a:rPr lang="ru-RU" altLang="zh-TW" sz="1200" dirty="0" smtClean="0"/>
                        <a:t>к</a:t>
                      </a:r>
                      <a:r>
                        <a:rPr lang="ru-RU" altLang="zh-TW" sz="1200" baseline="0" dirty="0" smtClean="0"/>
                        <a:t> громкоговорителю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altLang="zh-TW" sz="1200" dirty="0" smtClean="0"/>
                        <a:t>Micro-USB 2.0 </a:t>
                      </a:r>
                      <a:r>
                        <a:rPr lang="ru-RU" altLang="zh-TW" sz="1200" dirty="0" smtClean="0"/>
                        <a:t>к</a:t>
                      </a:r>
                      <a:r>
                        <a:rPr lang="en-US" altLang="zh-TW" sz="1200" dirty="0" smtClean="0"/>
                        <a:t> PC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altLang="zh-TW" sz="1200" dirty="0" smtClean="0"/>
                        <a:t>mini DIN </a:t>
                      </a:r>
                      <a:r>
                        <a:rPr lang="ru-RU" altLang="zh-TW" sz="1200" baseline="0" dirty="0" smtClean="0"/>
                        <a:t> к камере</a:t>
                      </a:r>
                      <a:endParaRPr lang="en-US" altLang="zh-TW" sz="1200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en-US" altLang="zh-TW" sz="1200" dirty="0" smtClean="0"/>
                        <a:t>mini DIN </a:t>
                      </a:r>
                      <a:r>
                        <a:rPr lang="ru-RU" altLang="zh-TW" sz="1200" dirty="0" smtClean="0"/>
                        <a:t>к</a:t>
                      </a:r>
                      <a:r>
                        <a:rPr lang="ru-RU" altLang="zh-TW" sz="1200" baseline="0" dirty="0" smtClean="0"/>
                        <a:t> громкоговорителю</a:t>
                      </a:r>
                      <a:endParaRPr lang="zh-TW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65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90322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Сравнение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: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VC520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CC3000e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269463"/>
              </p:ext>
            </p:extLst>
          </p:nvPr>
        </p:nvGraphicFramePr>
        <p:xfrm>
          <a:off x="0" y="723483"/>
          <a:ext cx="9144001" cy="37019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5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026">
                <a:tc>
                  <a:txBody>
                    <a:bodyPr/>
                    <a:lstStyle/>
                    <a:p>
                      <a:r>
                        <a:rPr lang="ru-RU" altLang="zh-TW" sz="1600" dirty="0" smtClean="0">
                          <a:solidFill>
                            <a:srgbClr val="FFFF00"/>
                          </a:solidFill>
                        </a:rPr>
                        <a:t>Громкоговоритель</a:t>
                      </a:r>
                      <a:endParaRPr lang="zh-TW" alt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VC520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CC3000e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167">
                <a:tc>
                  <a:txBody>
                    <a:bodyPr/>
                    <a:lstStyle/>
                    <a:p>
                      <a:r>
                        <a:rPr lang="ru-RU" altLang="zh-TW" sz="12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Микрофон</a:t>
                      </a:r>
                      <a:endParaRPr lang="zh-TW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kern="1200" dirty="0" smtClean="0">
                          <a:effectLst/>
                        </a:rPr>
                        <a:t>3 </a:t>
                      </a:r>
                      <a:r>
                        <a:rPr lang="ru-RU" altLang="zh-TW" sz="1200" kern="1200" dirty="0" smtClean="0">
                          <a:effectLst/>
                        </a:rPr>
                        <a:t>направленных</a:t>
                      </a:r>
                      <a:r>
                        <a:rPr lang="ru-RU" altLang="zh-TW" sz="1200" kern="1200" baseline="0" dirty="0" smtClean="0">
                          <a:effectLst/>
                        </a:rPr>
                        <a:t> микрофона обеспечивают зону охвата 9м в диаметре</a:t>
                      </a:r>
                      <a:r>
                        <a:rPr lang="en-US" altLang="zh-TW" sz="1200" kern="1200" dirty="0" smtClean="0">
                          <a:effectLst/>
                        </a:rPr>
                        <a:t> </a:t>
                      </a:r>
                      <a:endParaRPr lang="zh-TW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2 </a:t>
                      </a:r>
                      <a:r>
                        <a:rPr lang="ru-RU" altLang="zh-TW" sz="1200" dirty="0" smtClean="0"/>
                        <a:t>направленных</a:t>
                      </a:r>
                      <a:r>
                        <a:rPr lang="ru-RU" altLang="zh-TW" sz="1200" baseline="0" dirty="0" smtClean="0"/>
                        <a:t> микрофона обеспечивают зону охвата 6м в диаметре</a:t>
                      </a:r>
                      <a:endParaRPr lang="zh-TW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747">
                <a:tc>
                  <a:txBody>
                    <a:bodyPr/>
                    <a:lstStyle/>
                    <a:p>
                      <a:r>
                        <a:rPr lang="ru-RU" altLang="zh-TW" sz="1200" kern="1200" dirty="0" smtClean="0">
                          <a:effectLst/>
                        </a:rPr>
                        <a:t>Диапазон частот микрофона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kern="1200" dirty="0" smtClean="0">
                          <a:effectLst/>
                        </a:rPr>
                        <a:t>100Hz – 14KHz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u="none" strike="noStrike" kern="1200" baseline="0" dirty="0" smtClean="0"/>
                        <a:t>100Hz – 7.75KHz </a:t>
                      </a:r>
                      <a:endParaRPr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747">
                <a:tc>
                  <a:txBody>
                    <a:bodyPr/>
                    <a:lstStyle/>
                    <a:p>
                      <a:r>
                        <a:rPr lang="ru-RU" altLang="zh-TW" sz="1200" kern="1200" dirty="0" smtClean="0">
                          <a:effectLst/>
                        </a:rPr>
                        <a:t>Чувствительность</a:t>
                      </a:r>
                      <a:r>
                        <a:rPr lang="ru-RU" altLang="zh-TW" sz="1200" kern="1200" baseline="0" dirty="0" smtClean="0">
                          <a:effectLst/>
                        </a:rPr>
                        <a:t> микрофона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kern="1200" dirty="0" smtClean="0">
                          <a:effectLst/>
                        </a:rPr>
                        <a:t>-37dB ± 3dB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u="none" strike="noStrike" kern="1200" baseline="0" dirty="0" smtClean="0"/>
                        <a:t>-28dB +/-3dB </a:t>
                      </a:r>
                      <a:endParaRPr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27">
                <a:tc>
                  <a:txBody>
                    <a:bodyPr/>
                    <a:lstStyle/>
                    <a:p>
                      <a:r>
                        <a:rPr lang="ru-RU" altLang="zh-TW" sz="1200" kern="1200" dirty="0" smtClean="0">
                          <a:effectLst/>
                        </a:rPr>
                        <a:t>Диапазон</a:t>
                      </a:r>
                      <a:r>
                        <a:rPr lang="ru-RU" altLang="zh-TW" sz="1200" kern="1200" baseline="0" dirty="0" smtClean="0">
                          <a:effectLst/>
                        </a:rPr>
                        <a:t> частот динамика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kern="1200" dirty="0" smtClean="0">
                          <a:effectLst/>
                        </a:rPr>
                        <a:t>280Hz – 20KHz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u="none" strike="noStrike" kern="1200" baseline="0" dirty="0" smtClean="0"/>
                        <a:t>120Hz – 10KHz </a:t>
                      </a:r>
                      <a:endParaRPr lang="zh-TW" altLang="en-US" sz="1200" u="none" strike="noStrike" kern="12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kern="1200" dirty="0" smtClean="0">
                          <a:effectLst/>
                        </a:rPr>
                        <a:t>Чувствительность</a:t>
                      </a:r>
                      <a:endParaRPr lang="zh-TW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u="none" strike="noStrike" kern="1200" baseline="0" dirty="0" smtClean="0"/>
                        <a:t>80dBSPL +/-3dB at 1W/1M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u="none" strike="noStrike" kern="1200" baseline="0" dirty="0" smtClean="0"/>
                        <a:t>83dBSPL +/-3dB at 1W/1M</a:t>
                      </a:r>
                      <a:endParaRPr lang="zh-TW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327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Выходная</a:t>
                      </a:r>
                      <a:r>
                        <a:rPr lang="ru-RU" altLang="zh-TW" sz="1200" baseline="0" dirty="0" smtClean="0"/>
                        <a:t> мощность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kern="1200" dirty="0" smtClean="0">
                          <a:effectLst/>
                        </a:rPr>
                        <a:t>95dB SPL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u="none" strike="noStrike" kern="1200" baseline="0" dirty="0" smtClean="0"/>
                        <a:t>95dB SPL </a:t>
                      </a:r>
                      <a:endParaRPr lang="zh-TW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327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Динамические искажения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kern="1200" dirty="0" smtClean="0">
                          <a:effectLst/>
                        </a:rPr>
                        <a:t>&lt;5% </a:t>
                      </a:r>
                      <a:r>
                        <a:rPr lang="ru-RU" altLang="zh-TW" sz="1200" kern="1200" dirty="0" smtClean="0">
                          <a:effectLst/>
                        </a:rPr>
                        <a:t>на</a:t>
                      </a:r>
                      <a:r>
                        <a:rPr lang="ru-RU" altLang="zh-TW" sz="1200" kern="1200" baseline="0" dirty="0" smtClean="0">
                          <a:effectLst/>
                        </a:rPr>
                        <a:t> частоте</a:t>
                      </a:r>
                      <a:r>
                        <a:rPr lang="en-US" altLang="zh-TW" sz="1200" kern="1200" dirty="0" smtClean="0">
                          <a:effectLst/>
                        </a:rPr>
                        <a:t> 280Hz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effectLst/>
                        </a:rPr>
                        <a:t>&lt;5% </a:t>
                      </a:r>
                      <a:r>
                        <a:rPr lang="ru-RU" altLang="zh-TW" sz="1200" kern="1200" dirty="0" smtClean="0">
                          <a:effectLst/>
                        </a:rPr>
                        <a:t>на</a:t>
                      </a:r>
                      <a:r>
                        <a:rPr lang="ru-RU" altLang="zh-TW" sz="1200" kern="1200" baseline="0" dirty="0" smtClean="0">
                          <a:effectLst/>
                        </a:rPr>
                        <a:t> частоте</a:t>
                      </a:r>
                      <a:r>
                        <a:rPr lang="en-US" altLang="zh-TW" sz="1200" kern="1200" dirty="0" smtClean="0">
                          <a:effectLst/>
                        </a:rPr>
                        <a:t> 200Hz</a:t>
                      </a:r>
                      <a:endParaRPr lang="zh-TW" altLang="en-US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7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dirty="0" smtClean="0"/>
                        <a:t>Индикация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kern="1200" dirty="0" smtClean="0">
                          <a:effectLst/>
                        </a:rPr>
                        <a:t>Отключение</a:t>
                      </a:r>
                      <a:r>
                        <a:rPr lang="ru-RU" altLang="zh-TW" sz="1200" kern="1200" baseline="0" dirty="0" smtClean="0">
                          <a:effectLst/>
                        </a:rPr>
                        <a:t> звука</a:t>
                      </a:r>
                      <a:endParaRPr lang="zh-TW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dirty="0" smtClean="0"/>
                        <a:t>Отключение звука,  удержание и </a:t>
                      </a:r>
                      <a:r>
                        <a:rPr lang="ru-RU" altLang="zh-TW" sz="1200" dirty="0" err="1" smtClean="0"/>
                        <a:t>Bluetooth</a:t>
                      </a:r>
                      <a:r>
                        <a:rPr lang="ru-RU" altLang="zh-TW" sz="1200" dirty="0" smtClean="0"/>
                        <a:t>®</a:t>
                      </a:r>
                      <a:endParaRPr lang="zh-TW" altLang="en-US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90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97541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Сравнение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: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VC520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CC3000e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040993"/>
              </p:ext>
            </p:extLst>
          </p:nvPr>
        </p:nvGraphicFramePr>
        <p:xfrm>
          <a:off x="1" y="808264"/>
          <a:ext cx="9144000" cy="2931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4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9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altLang="zh-TW" sz="1600" dirty="0" smtClean="0">
                          <a:solidFill>
                            <a:srgbClr val="FFFF00"/>
                          </a:solidFill>
                        </a:rPr>
                        <a:t>Соответствие</a:t>
                      </a:r>
                      <a:endParaRPr lang="zh-TW" alt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VC520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CC3000e</a:t>
                      </a: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USB</a:t>
                      </a:r>
                      <a:r>
                        <a:rPr lang="en-US" altLang="zh-TW" sz="1200" baseline="0" dirty="0" smtClean="0"/>
                        <a:t> </a:t>
                      </a:r>
                      <a:r>
                        <a:rPr lang="ru-RU" altLang="zh-TW" sz="1200" baseline="0" dirty="0" smtClean="0"/>
                        <a:t>технологии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USB 2.0 UVC</a:t>
                      </a:r>
                      <a:r>
                        <a:rPr lang="ru-RU" altLang="zh-TW" sz="1200" dirty="0" smtClean="0"/>
                        <a:t> Видео и аудио для широкого применения</a:t>
                      </a:r>
                      <a:endParaRPr lang="zh-TW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USB 2.0 UVC </a:t>
                      </a:r>
                      <a:r>
                        <a:rPr lang="ru-RU" altLang="zh-TW" sz="1200" dirty="0" smtClean="0"/>
                        <a:t>Видео и аудио для широкого применения</a:t>
                      </a:r>
                      <a:endParaRPr lang="zh-TW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Беспроводное</a:t>
                      </a:r>
                      <a:r>
                        <a:rPr lang="ru-RU" altLang="zh-TW" sz="1200" baseline="0" dirty="0" smtClean="0"/>
                        <a:t> соединение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Нет</a:t>
                      </a:r>
                      <a:r>
                        <a:rPr lang="ru-RU" altLang="zh-TW" sz="1200" baseline="0" dirty="0" smtClean="0"/>
                        <a:t> данных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Bluetooth® </a:t>
                      </a:r>
                      <a:r>
                        <a:rPr lang="ru-RU" altLang="zh-TW" sz="1200" dirty="0" err="1" smtClean="0"/>
                        <a:t>Аудиосоединение</a:t>
                      </a:r>
                      <a:r>
                        <a:rPr lang="ru-RU" altLang="zh-TW" sz="1200" dirty="0" smtClean="0"/>
                        <a:t> с </a:t>
                      </a:r>
                      <a:r>
                        <a:rPr lang="en-US" altLang="zh-TW" sz="1200" dirty="0" smtClean="0"/>
                        <a:t>NFC-</a:t>
                      </a:r>
                      <a:r>
                        <a:rPr lang="ru-RU" altLang="zh-TW" sz="1200" dirty="0" smtClean="0"/>
                        <a:t>соединением</a:t>
                      </a:r>
                      <a:endParaRPr lang="zh-TW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Сертификация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Нет</a:t>
                      </a:r>
                      <a:r>
                        <a:rPr lang="ru-RU" altLang="zh-TW" sz="1200" baseline="0" dirty="0" smtClean="0"/>
                        <a:t> данных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u="none" strike="noStrike" kern="1200" baseline="0" dirty="0" smtClean="0"/>
                        <a:t>Microsoft® Lync™, Cisco® </a:t>
                      </a:r>
                      <a:r>
                        <a:rPr lang="ru-RU" altLang="zh-TW" sz="1200" u="none" strike="noStrike" kern="1200" baseline="0" dirty="0" smtClean="0"/>
                        <a:t>Совместимый, сертифицированный </a:t>
                      </a:r>
                      <a:r>
                        <a:rPr lang="ru-RU" altLang="zh-TW" sz="1200" u="none" strike="noStrike" kern="1200" baseline="0" dirty="0" err="1" smtClean="0"/>
                        <a:t>Skype</a:t>
                      </a:r>
                      <a:r>
                        <a:rPr lang="ru-RU" altLang="zh-TW" sz="1200" u="none" strike="noStrike" kern="1200" baseline="0" dirty="0" smtClean="0"/>
                        <a:t>, интегрированный с </a:t>
                      </a:r>
                      <a:r>
                        <a:rPr lang="ru-RU" altLang="zh-TW" sz="1200" u="none" strike="noStrike" kern="1200" baseline="0" dirty="0" err="1" smtClean="0"/>
                        <a:t>Vidyo</a:t>
                      </a:r>
                      <a:r>
                        <a:rPr lang="en-US" altLang="zh-TW" sz="1200" u="none" strike="noStrike" kern="1200" baseline="0" dirty="0" smtClean="0"/>
                        <a:t>®</a:t>
                      </a:r>
                      <a:endParaRPr lang="zh-TW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Инструменты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AVer PTZ App</a:t>
                      </a:r>
                      <a:r>
                        <a:rPr lang="ru-RU" altLang="zh-TW" sz="1200" dirty="0" smtClean="0"/>
                        <a:t> Для дополнительных элементов управления и обновления прошивки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1) Загружаемый диагностический инструмент</a:t>
                      </a:r>
                    </a:p>
                    <a:p>
                      <a:r>
                        <a:rPr lang="ru-RU" altLang="zh-TW" sz="1200" dirty="0" smtClean="0"/>
                        <a:t>2) Обновляемое поле микропрограммного обеспечения</a:t>
                      </a:r>
                    </a:p>
                    <a:p>
                      <a:r>
                        <a:rPr lang="ru-RU" altLang="zh-TW" sz="1200" dirty="0" smtClean="0"/>
                        <a:t>3) Загружаемые плагины приложений для расширенной поддержки функций</a:t>
                      </a:r>
                      <a:endParaRPr lang="zh-TW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1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44979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Сравнение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: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VC520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CC3000e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529682"/>
              </p:ext>
            </p:extLst>
          </p:nvPr>
        </p:nvGraphicFramePr>
        <p:xfrm>
          <a:off x="-1" y="1200150"/>
          <a:ext cx="9144000" cy="1285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altLang="zh-TW" sz="1600" dirty="0" smtClean="0">
                          <a:solidFill>
                            <a:srgbClr val="FFFF00"/>
                          </a:solidFill>
                        </a:rPr>
                        <a:t>Другое</a:t>
                      </a:r>
                      <a:endParaRPr lang="zh-TW" alt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VC520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CC3000e</a:t>
                      </a: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Опциональные</a:t>
                      </a:r>
                      <a:r>
                        <a:rPr lang="ru-RU" altLang="zh-TW" sz="1200" baseline="0" dirty="0" smtClean="0"/>
                        <a:t> аксессуары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altLang="zh-TW" sz="1200" kern="1200" baseline="0" dirty="0" smtClean="0">
                          <a:effectLst/>
                        </a:rPr>
                        <a:t> Второй громкоговоритель для расширения</a:t>
                      </a:r>
                      <a:endParaRPr lang="en-US" altLang="zh-TW" sz="1200" kern="1200" dirty="0" smtClean="0">
                        <a:effectLst/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en-US" altLang="zh-TW" sz="1200" kern="1200" dirty="0" smtClean="0">
                          <a:effectLst/>
                        </a:rPr>
                        <a:t>RS232 </a:t>
                      </a:r>
                      <a:r>
                        <a:rPr lang="ru-RU" altLang="zh-TW" sz="1200" kern="1200" dirty="0" smtClean="0">
                          <a:effectLst/>
                        </a:rPr>
                        <a:t>адаптер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Нет</a:t>
                      </a:r>
                      <a:r>
                        <a:rPr lang="ru-RU" altLang="zh-TW" sz="1200" baseline="0" dirty="0" smtClean="0"/>
                        <a:t> данных</a:t>
                      </a:r>
                      <a:endParaRPr lang="zh-TW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Гарантия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altLang="zh-TW" sz="1200" kern="1200" dirty="0" smtClean="0">
                          <a:effectLst/>
                        </a:rPr>
                        <a:t>3 </a:t>
                      </a:r>
                      <a:r>
                        <a:rPr lang="ru-RU" altLang="zh-TW" sz="1200" kern="1200" dirty="0" smtClean="0">
                          <a:effectLst/>
                        </a:rPr>
                        <a:t>года</a:t>
                      </a:r>
                      <a:r>
                        <a:rPr lang="ru-RU" altLang="zh-TW" sz="1200" kern="1200" baseline="0" dirty="0" smtClean="0">
                          <a:effectLst/>
                        </a:rPr>
                        <a:t> на камеру</a:t>
                      </a:r>
                      <a:r>
                        <a:rPr lang="en-US" altLang="zh-TW" sz="1200" kern="1200" baseline="0" dirty="0" smtClean="0">
                          <a:effectLst/>
                        </a:rPr>
                        <a:t>,</a:t>
                      </a:r>
                      <a:r>
                        <a:rPr lang="ru-RU" altLang="zh-TW" sz="1200" kern="1200" baseline="0" dirty="0" smtClean="0">
                          <a:effectLst/>
                        </a:rPr>
                        <a:t> громкоговоритель</a:t>
                      </a:r>
                      <a:r>
                        <a:rPr lang="en-US" altLang="zh-TW" sz="1200" kern="1200" baseline="0" dirty="0" smtClean="0">
                          <a:effectLst/>
                        </a:rPr>
                        <a:t>,</a:t>
                      </a:r>
                      <a:r>
                        <a:rPr lang="ru-RU" altLang="zh-TW" sz="1200" kern="1200" baseline="0" dirty="0" smtClean="0">
                          <a:effectLst/>
                        </a:rPr>
                        <a:t> </a:t>
                      </a:r>
                      <a:r>
                        <a:rPr lang="ru-RU" altLang="zh-TW" sz="1200" kern="1200" baseline="0" dirty="0" err="1" smtClean="0">
                          <a:effectLst/>
                        </a:rPr>
                        <a:t>хаб</a:t>
                      </a:r>
                      <a:endParaRPr lang="en-US" altLang="zh-TW" sz="1200" kern="1200" dirty="0" smtClean="0">
                        <a:effectLst/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en-US" altLang="zh-TW" sz="1200" kern="1200" dirty="0" smtClean="0">
                          <a:effectLst/>
                        </a:rPr>
                        <a:t>1</a:t>
                      </a:r>
                      <a:r>
                        <a:rPr lang="en-US" altLang="zh-TW" sz="1200" kern="1200" baseline="0" dirty="0" smtClean="0">
                          <a:effectLst/>
                        </a:rPr>
                        <a:t> </a:t>
                      </a:r>
                      <a:r>
                        <a:rPr lang="ru-RU" altLang="zh-TW" sz="1200" kern="1200" baseline="0" dirty="0" smtClean="0">
                          <a:effectLst/>
                        </a:rPr>
                        <a:t>год на аксессуары</a:t>
                      </a:r>
                      <a:endParaRPr lang="en-US" altLang="zh-TW" sz="1200" kern="1200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2</a:t>
                      </a:r>
                      <a:r>
                        <a:rPr lang="ru-RU" altLang="zh-TW" sz="1200" baseline="0" dirty="0" smtClean="0"/>
                        <a:t> года на Ограниченное аппаратное обеспечение</a:t>
                      </a:r>
                      <a:endParaRPr lang="en-US" altLang="zh-TW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96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57349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Весогабаритные характеристики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533818"/>
              </p:ext>
            </p:extLst>
          </p:nvPr>
        </p:nvGraphicFramePr>
        <p:xfrm>
          <a:off x="-3" y="768072"/>
          <a:ext cx="9144002" cy="449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800">
                <a:tc>
                  <a:txBody>
                    <a:bodyPr/>
                    <a:lstStyle/>
                    <a:p>
                      <a:pPr lvl="1" algn="ctr"/>
                      <a:r>
                        <a:rPr lang="ru-RU" altLang="zh-TW" sz="1600" dirty="0" smtClean="0"/>
                        <a:t>Стандартная</a:t>
                      </a:r>
                      <a:r>
                        <a:rPr lang="ru-RU" altLang="zh-TW" sz="1600" baseline="0" dirty="0" smtClean="0"/>
                        <a:t> упаковка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600" dirty="0" smtClean="0"/>
                        <a:t>Физические</a:t>
                      </a:r>
                      <a:r>
                        <a:rPr lang="ru-RU" altLang="zh-TW" sz="1600" baseline="0" dirty="0" smtClean="0"/>
                        <a:t> характеристики</a:t>
                      </a:r>
                      <a:endParaRPr lang="zh-TW" altLang="en-US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8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ru-RU" altLang="zh-TW" sz="1200" dirty="0" smtClean="0"/>
                        <a:t>Камера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1200" dirty="0" smtClean="0"/>
                        <a:t>180 x 144 x184 </a:t>
                      </a:r>
                      <a:r>
                        <a:rPr lang="ru-RU" altLang="zh-TW" sz="1200" dirty="0" smtClean="0"/>
                        <a:t>мм</a:t>
                      </a:r>
                      <a:endParaRPr lang="en-US" altLang="zh-TW" sz="1200" dirty="0" smtClean="0"/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1200" dirty="0" smtClean="0"/>
                        <a:t>1.5</a:t>
                      </a:r>
                      <a:r>
                        <a:rPr lang="ru-RU" altLang="zh-TW" sz="1200" dirty="0" smtClean="0"/>
                        <a:t>кг</a:t>
                      </a:r>
                      <a:endParaRPr lang="zh-TW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8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ru-RU" altLang="zh-TW" sz="1200" dirty="0" smtClean="0"/>
                        <a:t>Громкоговоритель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1200" dirty="0" smtClean="0"/>
                        <a:t>210 x 209 x 59 </a:t>
                      </a:r>
                      <a:r>
                        <a:rPr lang="ru-RU" altLang="zh-TW" sz="1200" dirty="0" smtClean="0"/>
                        <a:t>мм</a:t>
                      </a:r>
                      <a:endParaRPr lang="en-US" altLang="zh-TW" sz="1200" dirty="0" smtClean="0"/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1200" dirty="0" smtClean="0"/>
                        <a:t>1.0</a:t>
                      </a:r>
                      <a:r>
                        <a:rPr lang="ru-RU" altLang="zh-TW" sz="1200" dirty="0" smtClean="0"/>
                        <a:t>кг</a:t>
                      </a:r>
                      <a:endParaRPr lang="zh-TW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8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ru-RU" altLang="zh-TW" sz="1200" dirty="0" err="1" smtClean="0"/>
                        <a:t>Хаб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1200" dirty="0" smtClean="0"/>
                        <a:t>97 x</a:t>
                      </a:r>
                      <a:r>
                        <a:rPr lang="en-US" altLang="zh-TW" sz="1200" baseline="0" dirty="0" smtClean="0"/>
                        <a:t> 71 x 31 </a:t>
                      </a:r>
                      <a:r>
                        <a:rPr lang="ru-RU" altLang="zh-TW" sz="1200" baseline="0" dirty="0" smtClean="0"/>
                        <a:t>мм</a:t>
                      </a:r>
                      <a:endParaRPr lang="en-US" altLang="zh-TW" sz="1200" baseline="0" dirty="0" smtClean="0"/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1200" baseline="0" dirty="0" smtClean="0"/>
                        <a:t>0.16</a:t>
                      </a:r>
                      <a:r>
                        <a:rPr lang="ru-RU" altLang="zh-TW" sz="1200" baseline="0" dirty="0" smtClean="0"/>
                        <a:t>кг</a:t>
                      </a:r>
                      <a:endParaRPr lang="en-US" altLang="zh-TW" sz="12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8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ru-RU" altLang="zh-TW" sz="1200" dirty="0" smtClean="0"/>
                        <a:t>Пульт</a:t>
                      </a:r>
                      <a:r>
                        <a:rPr lang="ru-RU" altLang="zh-TW" sz="1200" baseline="0" dirty="0" smtClean="0"/>
                        <a:t> управления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1200" kern="1200" dirty="0" smtClean="0">
                          <a:effectLst/>
                        </a:rPr>
                        <a:t>160 x 50 x 25 </a:t>
                      </a:r>
                      <a:r>
                        <a:rPr lang="ru-RU" altLang="zh-TW" sz="1200" kern="1200" dirty="0" smtClean="0">
                          <a:effectLst/>
                        </a:rPr>
                        <a:t>мм</a:t>
                      </a:r>
                      <a:endParaRPr lang="en-US" altLang="zh-TW" sz="12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altLang="zh-TW" sz="1200" kern="1200" dirty="0" smtClean="0">
                          <a:effectLst/>
                        </a:rPr>
                        <a:t>м</a:t>
                      </a:r>
                      <a:r>
                        <a:rPr lang="en-US" altLang="zh-TW" sz="1200" kern="1200" dirty="0" smtClean="0">
                          <a:effectLst/>
                        </a:rPr>
                        <a:t>0.058</a:t>
                      </a:r>
                      <a:r>
                        <a:rPr lang="ru-RU" altLang="zh-TW" sz="1200" kern="1200" dirty="0" smtClean="0">
                          <a:effectLst/>
                        </a:rPr>
                        <a:t>кг</a:t>
                      </a:r>
                      <a:endParaRPr lang="zh-TW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8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ru-RU" altLang="zh-TW" sz="1200" dirty="0" smtClean="0"/>
                        <a:t>Полка</a:t>
                      </a:r>
                      <a:r>
                        <a:rPr lang="ru-RU" altLang="zh-TW" sz="1200" baseline="0" dirty="0" smtClean="0"/>
                        <a:t> для камеры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1200" dirty="0" smtClean="0">
                          <a:solidFill>
                            <a:schemeClr val="dk1"/>
                          </a:solidFill>
                        </a:rPr>
                        <a:t>190</a:t>
                      </a:r>
                      <a:r>
                        <a:rPr lang="en-US" altLang="zh-TW" sz="1200" baseline="0" dirty="0" smtClean="0">
                          <a:solidFill>
                            <a:schemeClr val="dk1"/>
                          </a:solidFill>
                        </a:rPr>
                        <a:t> x 130 x 71 </a:t>
                      </a:r>
                      <a:r>
                        <a:rPr lang="ru-RU" altLang="zh-TW" sz="1200" baseline="0" dirty="0" smtClean="0">
                          <a:solidFill>
                            <a:schemeClr val="dk1"/>
                          </a:solidFill>
                        </a:rPr>
                        <a:t>мм</a:t>
                      </a:r>
                      <a:endParaRPr lang="en-US" altLang="zh-TW" sz="1200" baseline="0" dirty="0" smtClean="0">
                        <a:solidFill>
                          <a:schemeClr val="dk1"/>
                        </a:solidFill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1200" baseline="0" dirty="0" smtClean="0">
                          <a:solidFill>
                            <a:schemeClr val="dk1"/>
                          </a:solidFill>
                        </a:rPr>
                        <a:t>0.49</a:t>
                      </a:r>
                      <a:r>
                        <a:rPr lang="ru-RU" altLang="zh-TW" sz="1200" baseline="0" dirty="0" smtClean="0">
                          <a:solidFill>
                            <a:schemeClr val="dk1"/>
                          </a:solidFill>
                        </a:rPr>
                        <a:t>кг</a:t>
                      </a:r>
                      <a:endParaRPr lang="zh-TW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4" descr="D:\下載\@VC520\VC520 Professional photos\VC520_PNG\VC520_camera_right-dow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933" y="1174719"/>
            <a:ext cx="542610" cy="6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下載\@VC520\VC520 Professional photos\VC520_PNG\VC520_speakerphon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465" y="2044999"/>
            <a:ext cx="699150" cy="46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下載\@VC520\VC520 Professional photos\VC520_PNG\VC520_hub_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542" y="2972533"/>
            <a:ext cx="478306" cy="3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下載\@VC520\VC520 Professional photos\VC520_PNG\VC520_remote contro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414" y="3600953"/>
            <a:ext cx="138281" cy="4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279">
            <a:off x="2840500" y="4269025"/>
            <a:ext cx="1050107" cy="70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9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70193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Кабели и аксессуары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0808"/>
              </p:ext>
            </p:extLst>
          </p:nvPr>
        </p:nvGraphicFramePr>
        <p:xfrm>
          <a:off x="-3" y="812660"/>
          <a:ext cx="9144002" cy="369905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57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876">
                <a:tc>
                  <a:txBody>
                    <a:bodyPr/>
                    <a:lstStyle/>
                    <a:p>
                      <a:pPr algn="ctr"/>
                      <a:r>
                        <a:rPr lang="ru-RU" altLang="zh-TW" sz="1600" b="1" dirty="0" smtClean="0">
                          <a:solidFill>
                            <a:schemeClr val="bg1"/>
                          </a:solidFill>
                        </a:rPr>
                        <a:t>Стандартная</a:t>
                      </a:r>
                      <a:r>
                        <a:rPr lang="ru-RU" altLang="zh-TW" sz="1600" b="1" baseline="0" dirty="0" smtClean="0">
                          <a:solidFill>
                            <a:schemeClr val="bg1"/>
                          </a:solidFill>
                        </a:rPr>
                        <a:t> упаковка</a:t>
                      </a:r>
                      <a:endParaRPr lang="zh-TW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600" b="1" dirty="0" smtClean="0">
                          <a:solidFill>
                            <a:schemeClr val="bg1"/>
                          </a:solidFill>
                        </a:rPr>
                        <a:t>Характеристики</a:t>
                      </a:r>
                      <a:endParaRPr lang="zh-TW" alt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54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ru-RU" altLang="zh-TW" sz="1200" dirty="0" smtClean="0"/>
                        <a:t>Кабель</a:t>
                      </a:r>
                      <a:r>
                        <a:rPr lang="ru-RU" altLang="zh-TW" sz="1200" baseline="0" dirty="0" smtClean="0"/>
                        <a:t> и источник питания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3916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USB</a:t>
                      </a:r>
                      <a:r>
                        <a:rPr lang="en-US" altLang="zh-TW" sz="1200" baseline="0" dirty="0" smtClean="0"/>
                        <a:t> </a:t>
                      </a:r>
                      <a:r>
                        <a:rPr lang="ru-RU" altLang="zh-TW" sz="1200" baseline="0" dirty="0" smtClean="0"/>
                        <a:t>Кабель</a:t>
                      </a:r>
                      <a:r>
                        <a:rPr lang="en-US" altLang="zh-TW" sz="1200" baseline="0" dirty="0" smtClean="0"/>
                        <a:t> (5</a:t>
                      </a:r>
                      <a:r>
                        <a:rPr lang="ru-RU" altLang="zh-TW" sz="1200" baseline="0" dirty="0" smtClean="0"/>
                        <a:t>м</a:t>
                      </a:r>
                      <a:r>
                        <a:rPr lang="en-US" altLang="zh-TW" sz="1200" baseline="0" dirty="0" smtClean="0"/>
                        <a:t>)</a:t>
                      </a:r>
                      <a:endParaRPr lang="zh-TW" altLang="en-US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544">
                <a:tc>
                  <a:txBody>
                    <a:bodyPr/>
                    <a:lstStyle/>
                    <a:p>
                      <a:pPr marL="0" marR="0" indent="0" algn="l" defTabSz="913916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baseline="0" dirty="0" smtClean="0"/>
                        <a:t>Кабель для камеры</a:t>
                      </a:r>
                      <a:r>
                        <a:rPr lang="en-US" altLang="zh-TW" sz="1200" baseline="0" dirty="0" smtClean="0"/>
                        <a:t> (5</a:t>
                      </a:r>
                      <a:r>
                        <a:rPr lang="ru-RU" altLang="zh-TW" sz="1200" baseline="0" dirty="0" smtClean="0"/>
                        <a:t>м</a:t>
                      </a:r>
                      <a:r>
                        <a:rPr lang="en-US" altLang="zh-TW" sz="1200" baseline="0" dirty="0" smtClean="0"/>
                        <a:t>)</a:t>
                      </a:r>
                      <a:endParaRPr lang="zh-TW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baseline="0" dirty="0" smtClean="0"/>
                        <a:t>Кабель</a:t>
                      </a:r>
                      <a:r>
                        <a:rPr lang="en-US" altLang="zh-TW" sz="1200" baseline="0" dirty="0" smtClean="0"/>
                        <a:t> </a:t>
                      </a:r>
                      <a:r>
                        <a:rPr lang="ru-RU" altLang="zh-TW" sz="1200" baseline="0" dirty="0" smtClean="0"/>
                        <a:t>для </a:t>
                      </a:r>
                    </a:p>
                    <a:p>
                      <a:pPr marL="0" marR="0" indent="0" algn="l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baseline="0" dirty="0" smtClean="0"/>
                        <a:t>громкоговорителя</a:t>
                      </a:r>
                      <a:r>
                        <a:rPr lang="en-US" altLang="zh-TW" sz="1200" baseline="0" dirty="0" smtClean="0"/>
                        <a:t>(5</a:t>
                      </a:r>
                      <a:r>
                        <a:rPr lang="ru-RU" altLang="zh-TW" sz="1200" baseline="0" dirty="0" smtClean="0"/>
                        <a:t>м</a:t>
                      </a:r>
                      <a:r>
                        <a:rPr lang="en-US" altLang="zh-TW" sz="1200" baseline="0" dirty="0" smtClean="0"/>
                        <a:t>)</a:t>
                      </a:r>
                      <a:endParaRPr lang="zh-TW" altLang="en-US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544">
                <a:tc>
                  <a:txBody>
                    <a:bodyPr/>
                    <a:lstStyle/>
                    <a:p>
                      <a:pPr marL="0" marR="0" indent="0" algn="l" defTabSz="913916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3.5</a:t>
                      </a:r>
                      <a:r>
                        <a:rPr lang="ru-RU" altLang="zh-TW" sz="1200" dirty="0" smtClean="0"/>
                        <a:t>мм</a:t>
                      </a:r>
                      <a:r>
                        <a:rPr lang="ru-RU" altLang="zh-TW" sz="1200" baseline="0" dirty="0" smtClean="0"/>
                        <a:t> кабель</a:t>
                      </a:r>
                      <a:r>
                        <a:rPr lang="en-US" altLang="zh-TW" sz="1200" dirty="0" smtClean="0"/>
                        <a:t> (0.9</a:t>
                      </a:r>
                      <a:r>
                        <a:rPr lang="ru-RU" altLang="zh-TW" sz="1200" dirty="0" smtClean="0"/>
                        <a:t>м</a:t>
                      </a:r>
                      <a:r>
                        <a:rPr lang="en-US" altLang="zh-TW" sz="12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dirty="0" smtClean="0"/>
                        <a:t>«Липучка» для </a:t>
                      </a:r>
                      <a:r>
                        <a:rPr lang="ru-RU" altLang="zh-TW" sz="1200" dirty="0" err="1" smtClean="0"/>
                        <a:t>Хаба</a:t>
                      </a:r>
                      <a:endParaRPr lang="zh-TW" altLang="en-US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544">
                <a:tc>
                  <a:txBody>
                    <a:bodyPr/>
                    <a:lstStyle/>
                    <a:p>
                      <a:pPr marL="0" marR="0" indent="0" algn="l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kern="1200" dirty="0" smtClean="0">
                          <a:effectLst/>
                        </a:rPr>
                        <a:t>Опционально.</a:t>
                      </a:r>
                      <a:r>
                        <a:rPr lang="ru-RU" altLang="zh-TW" sz="1200" kern="12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kern="1200" baseline="0" dirty="0" smtClean="0">
                          <a:effectLst/>
                        </a:rPr>
                        <a:t>Второй громкоговоритель</a:t>
                      </a:r>
                    </a:p>
                    <a:p>
                      <a:pPr marL="0" marR="0" indent="0" algn="l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kern="1200" baseline="0" dirty="0" smtClean="0">
                          <a:effectLst/>
                        </a:rPr>
                        <a:t> для расширения</a:t>
                      </a:r>
                      <a:endParaRPr lang="en-US" altLang="zh-TW" sz="1200" kern="1200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Опционально.</a:t>
                      </a:r>
                    </a:p>
                    <a:p>
                      <a:pPr marL="0" marR="0" indent="0" algn="l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RS232 </a:t>
                      </a:r>
                      <a:r>
                        <a:rPr lang="ru-RU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адаптер</a:t>
                      </a:r>
                      <a:endParaRPr lang="zh-TW" alt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3" b="96296" l="4478" r="940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91" y="1271369"/>
            <a:ext cx="1006380" cy="67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1"/>
          <p:cNvGrpSpPr/>
          <p:nvPr/>
        </p:nvGrpSpPr>
        <p:grpSpPr>
          <a:xfrm>
            <a:off x="6789224" y="1307589"/>
            <a:ext cx="495490" cy="639707"/>
            <a:chOff x="6794216" y="1196752"/>
            <a:chExt cx="730112" cy="109561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206" b="94118" l="0" r="974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6794216" y="1196752"/>
              <a:ext cx="449273" cy="102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8943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9159" y="1315518"/>
              <a:ext cx="275169" cy="97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1" b="99459" l="9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556"/>
          <a:stretch/>
        </p:blipFill>
        <p:spPr bwMode="auto">
          <a:xfrm>
            <a:off x="3463595" y="2039781"/>
            <a:ext cx="629171" cy="7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655" l="8974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941"/>
          <a:stretch/>
        </p:blipFill>
        <p:spPr bwMode="auto">
          <a:xfrm>
            <a:off x="6846378" y="2039781"/>
            <a:ext cx="535796" cy="76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24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34"/>
          <a:stretch/>
        </p:blipFill>
        <p:spPr bwMode="auto">
          <a:xfrm>
            <a:off x="3463595" y="2910169"/>
            <a:ext cx="619761" cy="72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ttp://i01.i.aliimg.com/img/pb/648/918/421/421918648_34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4" b="99094" l="340" r="989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69" y="2971538"/>
            <a:ext cx="655801" cy="61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下載\@VC520\VC520 Professional photos\VC520_PNG\VC520_speakerphone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632" y="3814019"/>
            <a:ext cx="681531" cy="45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2"/>
          <p:cNvGrpSpPr/>
          <p:nvPr/>
        </p:nvGrpSpPr>
        <p:grpSpPr>
          <a:xfrm>
            <a:off x="6846378" y="3679589"/>
            <a:ext cx="788812" cy="878365"/>
            <a:chOff x="6729869" y="4581128"/>
            <a:chExt cx="803736" cy="885860"/>
          </a:xfrm>
        </p:grpSpPr>
        <p:pic>
          <p:nvPicPr>
            <p:cNvPr id="15" name="圖片 1" descr="http://m4.sourcingmap.com/photo_new/20120320/g/ux_a12032000ux0115_ux_g03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989" b="898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869" y="4581128"/>
              <a:ext cx="768350" cy="766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圖片 1" descr="http://m4.sourcingmap.com/photo_new/20120320/g/ux_a12032000ux0115_ux_g0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89888" l="6741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5255" y="4700225"/>
              <a:ext cx="768350" cy="766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539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60094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Видео и обзоры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3" name="內容版面配置區 1"/>
          <p:cNvSpPr>
            <a:spLocks noGrp="1"/>
          </p:cNvSpPr>
          <p:nvPr>
            <p:ph idx="1"/>
          </p:nvPr>
        </p:nvSpPr>
        <p:spPr>
          <a:xfrm>
            <a:off x="58907" y="834530"/>
            <a:ext cx="8640960" cy="3184329"/>
          </a:xfrm>
        </p:spPr>
        <p:txBody>
          <a:bodyPr>
            <a:normAutofit/>
          </a:bodyPr>
          <a:lstStyle/>
          <a:p>
            <a:pPr marL="180000" indent="-1800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AVer </a:t>
            </a:r>
            <a:r>
              <a:rPr lang="it-IT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VC520 </a:t>
            </a:r>
            <a:r>
              <a:rPr lang="ru-RU" altLang="zh-TW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Конференц</a:t>
            </a:r>
            <a:r>
              <a:rPr lang="ru-RU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камера </a:t>
            </a:r>
            <a:r>
              <a:rPr lang="ru-RU" altLang="zh-TW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водео</a:t>
            </a:r>
            <a:r>
              <a:rPr lang="zh-TW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altLang="zh-TW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www.youtube.com/watch?v=TjjKD8ZZgvE</a:t>
            </a:r>
            <a:endParaRPr lang="en-US" altLang="zh-TW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TW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Инсталяция</a:t>
            </a:r>
            <a:r>
              <a:rPr lang="it-IT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AVer VC520 </a:t>
            </a:r>
            <a:r>
              <a:rPr lang="ru-RU" altLang="zh-TW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Конференцкамеры</a:t>
            </a:r>
            <a:r>
              <a:rPr lang="zh-TW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it-IT" altLang="zh-TW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it-IT" altLang="zh-TW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it-IT" altLang="zh-TW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www.youtube.com/watch?v=il6OtTJW09o</a:t>
            </a:r>
            <a:endParaRPr lang="it-IT" altLang="zh-TW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AVer </a:t>
            </a:r>
            <a:r>
              <a:rPr lang="it-IT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VC520 </a:t>
            </a:r>
            <a:r>
              <a:rPr lang="ru-RU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</a:t>
            </a:r>
            <a:r>
              <a:rPr lang="zh-TW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it-IT" altLang="zh-TW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it-IT" altLang="zh-TW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it-IT" altLang="zh-TW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www.youtube.com/watch?v=tF7sr67apy4</a:t>
            </a:r>
            <a:endParaRPr lang="it-IT" altLang="zh-TW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altLang="zh-TW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it-IT" altLang="zh-TW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群組 7"/>
          <p:cNvGrpSpPr/>
          <p:nvPr/>
        </p:nvGrpSpPr>
        <p:grpSpPr>
          <a:xfrm>
            <a:off x="6350558" y="984738"/>
            <a:ext cx="2682909" cy="3376247"/>
            <a:chOff x="6206040" y="2031776"/>
            <a:chExt cx="3151487" cy="391636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040" y="2031776"/>
              <a:ext cx="3024912" cy="3916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字方塊 4"/>
            <p:cNvSpPr txBox="1"/>
            <p:nvPr/>
          </p:nvSpPr>
          <p:spPr>
            <a:xfrm>
              <a:off x="6471798" y="3133061"/>
              <a:ext cx="2885729" cy="1195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TW" sz="2500" b="1" i="1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Обзор</a:t>
              </a:r>
              <a:r>
                <a:rPr lang="en-US" altLang="zh-TW" sz="2500" b="1" i="1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: </a:t>
              </a:r>
              <a:r>
                <a:rPr lang="en-US" altLang="zh-TW" sz="1200" dirty="0" smtClean="0"/>
                <a:t>http</a:t>
              </a:r>
              <a:r>
                <a:rPr lang="en-US" altLang="zh-TW" sz="1200" dirty="0"/>
                <a:t>://</a:t>
              </a:r>
              <a:r>
                <a:rPr lang="en-US" altLang="zh-TW" sz="1200" dirty="0" smtClean="0"/>
                <a:t>www.aver.com/Awards</a:t>
              </a:r>
            </a:p>
            <a:p>
              <a:endParaRPr lang="en-US" altLang="zh-TW" sz="1200" dirty="0" smtClean="0"/>
            </a:p>
            <a:p>
              <a:r>
                <a:rPr lang="en-US" altLang="zh-TW" sz="1200" dirty="0" smtClean="0"/>
                <a:t>( Currently, 6 reviews in total)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87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2764" y="341835"/>
            <a:ext cx="8929061" cy="601726"/>
          </a:xfrm>
        </p:spPr>
        <p:txBody>
          <a:bodyPr>
            <a:normAutofit fontScale="90000"/>
          </a:bodyPr>
          <a:lstStyle/>
          <a:p>
            <a:r>
              <a:rPr lang="ru-RU" sz="2600" i="1" dirty="0">
                <a:solidFill>
                  <a:srgbClr val="003F92"/>
                </a:solidFill>
                <a:cs typeface="Arial" panose="020B0604020202020204" pitchFamily="34" charset="0"/>
              </a:rPr>
              <a:t>Тенденции рынка</a:t>
            </a:r>
            <a:r>
              <a:rPr lang="en-US" sz="2600" i="1" dirty="0" smtClean="0">
                <a:solidFill>
                  <a:srgbClr val="003F92"/>
                </a:solidFill>
                <a:cs typeface="Arial" panose="020B0604020202020204" pitchFamily="34" charset="0"/>
              </a:rPr>
              <a:t>:</a:t>
            </a:r>
            <a:r>
              <a:rPr lang="ru-RU" sz="2600" i="1" dirty="0" smtClean="0">
                <a:solidFill>
                  <a:srgbClr val="003F92"/>
                </a:solidFill>
                <a:cs typeface="Arial" panose="020B0604020202020204" pitchFamily="34" charset="0"/>
              </a:rPr>
              <a:t> Наиболее </a:t>
            </a:r>
            <a:r>
              <a:rPr lang="ru-RU" sz="2600" i="1" dirty="0">
                <a:solidFill>
                  <a:srgbClr val="003F92"/>
                </a:solidFill>
                <a:cs typeface="Arial" panose="020B0604020202020204" pitchFamily="34" charset="0"/>
              </a:rPr>
              <a:t>рентабельные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矩形 18"/>
          <p:cNvSpPr/>
          <p:nvPr/>
        </p:nvSpPr>
        <p:spPr>
          <a:xfrm>
            <a:off x="112764" y="829657"/>
            <a:ext cx="8830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Компании ищут более рентабельные </a:t>
            </a:r>
            <a:r>
              <a:rPr lang="ru-RU" sz="1400" dirty="0" err="1"/>
              <a:t>видеорешения</a:t>
            </a:r>
            <a:r>
              <a:rPr lang="ru-RU" sz="1400" dirty="0"/>
              <a:t> для снижения расходов на инфраструктуру.</a:t>
            </a:r>
            <a:endParaRPr lang="en-US" sz="1400" dirty="0"/>
          </a:p>
        </p:txBody>
      </p:sp>
      <p:pic>
        <p:nvPicPr>
          <p:cNvPr id="6" name="Picture 2" descr="http://www.infonetics.com/pr/2014/charts/ms14_vtp_1q14_char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812" y="1396559"/>
            <a:ext cx="6461090" cy="25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233435" y="4077258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Source: 2014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Infonetics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Research</a:t>
            </a:r>
          </a:p>
        </p:txBody>
      </p:sp>
      <p:sp>
        <p:nvSpPr>
          <p:cNvPr id="8" name="矩形 12"/>
          <p:cNvSpPr/>
          <p:nvPr/>
        </p:nvSpPr>
        <p:spPr>
          <a:xfrm>
            <a:off x="1233435" y="4292701"/>
            <a:ext cx="71576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* Group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Video Conferencing 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System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также называемые многоцелевыми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или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комнатными.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2946457" y="2401556"/>
            <a:ext cx="980125" cy="66492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向下箭號 4"/>
          <p:cNvSpPr/>
          <p:nvPr/>
        </p:nvSpPr>
        <p:spPr>
          <a:xfrm>
            <a:off x="3359018" y="3097256"/>
            <a:ext cx="252026" cy="369912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</p:txBody>
      </p:sp>
      <p:sp>
        <p:nvSpPr>
          <p:cNvPr id="11" name="TextBox 4"/>
          <p:cNvSpPr txBox="1"/>
          <p:nvPr/>
        </p:nvSpPr>
        <p:spPr>
          <a:xfrm>
            <a:off x="3136295" y="3425106"/>
            <a:ext cx="697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18%</a:t>
            </a:r>
          </a:p>
        </p:txBody>
      </p:sp>
      <p:sp>
        <p:nvSpPr>
          <p:cNvPr id="13" name="Rounded Rectangle 24"/>
          <p:cNvSpPr/>
          <p:nvPr/>
        </p:nvSpPr>
        <p:spPr>
          <a:xfrm>
            <a:off x="3961575" y="2234837"/>
            <a:ext cx="1032455" cy="7286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向下箭號 13"/>
          <p:cNvSpPr/>
          <p:nvPr/>
        </p:nvSpPr>
        <p:spPr>
          <a:xfrm flipV="1">
            <a:off x="4276213" y="1864925"/>
            <a:ext cx="252026" cy="369912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</p:txBody>
      </p:sp>
      <p:sp>
        <p:nvSpPr>
          <p:cNvPr id="15" name="Rounded Rectangle 25"/>
          <p:cNvSpPr/>
          <p:nvPr/>
        </p:nvSpPr>
        <p:spPr>
          <a:xfrm>
            <a:off x="6063552" y="1800730"/>
            <a:ext cx="702973" cy="12647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向下箭號 15"/>
          <p:cNvSpPr/>
          <p:nvPr/>
        </p:nvSpPr>
        <p:spPr>
          <a:xfrm flipV="1">
            <a:off x="6890538" y="2180182"/>
            <a:ext cx="252026" cy="369912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</p:txBody>
      </p:sp>
      <p:sp>
        <p:nvSpPr>
          <p:cNvPr id="17" name="TextBox 27"/>
          <p:cNvSpPr txBox="1"/>
          <p:nvPr/>
        </p:nvSpPr>
        <p:spPr>
          <a:xfrm>
            <a:off x="4170066" y="1646842"/>
            <a:ext cx="54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16%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6621173" y="1850620"/>
            <a:ext cx="790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44%</a:t>
            </a:r>
          </a:p>
        </p:txBody>
      </p:sp>
    </p:spTree>
    <p:extLst>
      <p:ext uri="{BB962C8B-B14F-4D97-AF65-F5344CB8AC3E}">
        <p14:creationId xmlns:p14="http://schemas.microsoft.com/office/powerpoint/2010/main" val="14186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sz="half" idx="2"/>
          </p:nvPr>
        </p:nvSpPr>
        <p:spPr>
          <a:xfrm>
            <a:off x="5257795" y="2299382"/>
            <a:ext cx="2833854" cy="2058496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solidFill>
                  <a:schemeClr val="tx1"/>
                </a:solidFill>
              </a:rPr>
              <a:t>Ф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 докладчика</a:t>
            </a:r>
            <a:endParaRPr lang="en-US" sz="1400" b="0" dirty="0"/>
          </a:p>
          <a:p>
            <a:pPr algn="r"/>
            <a:r>
              <a:rPr lang="ru-RU" sz="1400" b="0" dirty="0"/>
              <a:t>Должность</a:t>
            </a:r>
          </a:p>
          <a:p>
            <a:pPr algn="r"/>
            <a:endParaRPr lang="ru-RU" sz="1400" b="0" dirty="0"/>
          </a:p>
          <a:p>
            <a:pPr algn="r"/>
            <a:r>
              <a:rPr lang="ru-RU" sz="1400" b="0" dirty="0">
                <a:hlinkClick r:id="rId3"/>
              </a:rPr>
              <a:t>ХХХХХ</a:t>
            </a:r>
            <a:r>
              <a:rPr lang="en-US" sz="1400" b="0" dirty="0">
                <a:hlinkClick r:id="rId3"/>
              </a:rPr>
              <a:t>_</a:t>
            </a:r>
            <a:r>
              <a:rPr lang="ru-RU" sz="1400" b="0" dirty="0">
                <a:hlinkClick r:id="rId3"/>
              </a:rPr>
              <a:t>ХХХХХХХХ</a:t>
            </a:r>
            <a:r>
              <a:rPr lang="en-US" sz="1400" b="0" dirty="0">
                <a:hlinkClick r:id="rId3"/>
              </a:rPr>
              <a:t>@XXXXX.UA</a:t>
            </a:r>
            <a:endParaRPr lang="en-US" sz="1400" b="0" dirty="0"/>
          </a:p>
          <a:p>
            <a:pPr algn="r"/>
            <a:r>
              <a:rPr lang="ru-RU" sz="1400" b="0" dirty="0"/>
              <a:t>тел.: +38</a:t>
            </a:r>
            <a:r>
              <a:rPr lang="en-US" sz="1400" b="0" dirty="0"/>
              <a:t> XXX </a:t>
            </a:r>
            <a:r>
              <a:rPr lang="en-US" sz="1400" b="0" dirty="0" err="1"/>
              <a:t>XXX</a:t>
            </a:r>
            <a:r>
              <a:rPr lang="en-US" sz="1400" b="0" dirty="0"/>
              <a:t> XX </a:t>
            </a:r>
            <a:r>
              <a:rPr lang="en-US" sz="1400" b="0" dirty="0" err="1"/>
              <a:t>XX</a:t>
            </a:r>
            <a:r>
              <a:rPr lang="ru-RU" sz="1400" b="0" dirty="0"/>
              <a:t> </a:t>
            </a:r>
            <a:r>
              <a:rPr lang="ru-RU" sz="1400" b="0" dirty="0" err="1"/>
              <a:t>ext</a:t>
            </a:r>
            <a:r>
              <a:rPr lang="ru-RU" sz="1400" b="0" dirty="0"/>
              <a:t>. ХХХ</a:t>
            </a:r>
            <a:endParaRPr lang="en-US" sz="1400" b="0" dirty="0"/>
          </a:p>
          <a:p>
            <a:pPr algn="r"/>
            <a:r>
              <a:rPr lang="ru-RU" sz="1400" b="0" dirty="0"/>
              <a:t>моб.</a:t>
            </a:r>
            <a:r>
              <a:rPr lang="en-US" sz="1400" b="0" dirty="0"/>
              <a:t>: +38 0XX XXX XX </a:t>
            </a:r>
            <a:r>
              <a:rPr lang="en-US" sz="1400" b="0" dirty="0" err="1"/>
              <a:t>XX</a:t>
            </a:r>
            <a:endParaRPr lang="en-US" sz="1400" b="0" dirty="0"/>
          </a:p>
          <a:p>
            <a:pPr algn="r"/>
            <a:r>
              <a:rPr lang="en-US" sz="1400" b="0" dirty="0"/>
              <a:t>Skype: </a:t>
            </a:r>
            <a:r>
              <a:rPr lang="ru-RU" sz="1400" b="0" dirty="0"/>
              <a:t>ХХХХХХХХХХХХ </a:t>
            </a:r>
            <a:endParaRPr lang="en-US" sz="1400" b="0" dirty="0"/>
          </a:p>
          <a:p>
            <a:pPr algn="r"/>
            <a:r>
              <a:rPr lang="en-US" sz="1400" b="0" dirty="0"/>
              <a:t>URL: www.XXXX.ua</a:t>
            </a:r>
            <a:endParaRPr lang="ru-RU" sz="1400" b="0" dirty="0"/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081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71449"/>
          </a:xfrm>
        </p:spPr>
        <p:txBody>
          <a:bodyPr>
            <a:no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Тенденции рынка</a:t>
            </a:r>
            <a:r>
              <a:rPr lang="en-US" sz="2300" i="1" dirty="0" smtClean="0">
                <a:solidFill>
                  <a:srgbClr val="003F92"/>
                </a:solidFill>
                <a:cs typeface="Arial" panose="020B0604020202020204" pitchFamily="34" charset="0"/>
              </a:rPr>
              <a:t>:</a:t>
            </a:r>
            <a:r>
              <a:rPr lang="ru-RU" sz="2300" i="1" dirty="0" smtClean="0">
                <a:solidFill>
                  <a:srgbClr val="003F92"/>
                </a:solidFill>
                <a:cs typeface="Arial" panose="020B0604020202020204" pitchFamily="34" charset="0"/>
              </a:rPr>
              <a:t> Доля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программного продукта растет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05" y="983168"/>
            <a:ext cx="8928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 2013 по 2014 год видеоконференция на основе программного обеспечения значительно возрастает. </a:t>
            </a:r>
            <a:endParaRPr lang="ru-RU" sz="1200" dirty="0" smtClean="0"/>
          </a:p>
          <a:p>
            <a:pPr algn="ctr"/>
            <a:r>
              <a:rPr lang="ru-RU" sz="1200" dirty="0" smtClean="0"/>
              <a:t>Переход </a:t>
            </a:r>
            <a:r>
              <a:rPr lang="ru-RU" sz="1200" dirty="0"/>
              <a:t>от аппаратного обеспечения к программному </a:t>
            </a:r>
            <a:r>
              <a:rPr lang="ru-RU" sz="1200" dirty="0" smtClean="0"/>
              <a:t>помогает </a:t>
            </a:r>
            <a:r>
              <a:rPr lang="ru-RU" sz="1200" dirty="0"/>
              <a:t>сократить расходы и увеличить количество пользователей.</a:t>
            </a:r>
            <a:endParaRPr lang="en-US" sz="1200" dirty="0"/>
          </a:p>
        </p:txBody>
      </p:sp>
      <p:pic>
        <p:nvPicPr>
          <p:cNvPr id="5" name="Picture 2" descr="http://www.infonetics.com/pr/2015/charts/ms15_vtp_4q14_char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420" y="1645829"/>
            <a:ext cx="5258546" cy="27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567712" y="4394551"/>
            <a:ext cx="20085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Source:</a:t>
            </a:r>
            <a:r>
              <a:rPr lang="en-US" sz="1000" i="1" kern="0" dirty="0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Arial" pitchFamily="34" charset="0"/>
              </a:rPr>
              <a:t> 2014 </a:t>
            </a:r>
            <a:r>
              <a:rPr lang="en-US" sz="1000" i="1" kern="0" dirty="0" err="1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Arial" pitchFamily="34" charset="0"/>
              </a:rPr>
              <a:t>Infonetics</a:t>
            </a:r>
            <a:r>
              <a:rPr lang="en-US" sz="1000" i="1" kern="0" dirty="0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Arial" pitchFamily="34" charset="0"/>
              </a:rPr>
              <a:t> Research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圓角矩形 4"/>
          <p:cNvSpPr/>
          <p:nvPr/>
        </p:nvSpPr>
        <p:spPr>
          <a:xfrm>
            <a:off x="2589186" y="2063244"/>
            <a:ext cx="3389583" cy="254672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</p:txBody>
      </p:sp>
      <p:sp>
        <p:nvSpPr>
          <p:cNvPr id="8" name="向下箭號 8"/>
          <p:cNvSpPr/>
          <p:nvPr/>
        </p:nvSpPr>
        <p:spPr>
          <a:xfrm flipV="1">
            <a:off x="6265854" y="2142520"/>
            <a:ext cx="252026" cy="369912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</p:txBody>
      </p:sp>
      <p:sp>
        <p:nvSpPr>
          <p:cNvPr id="9" name="TextBox 27"/>
          <p:cNvSpPr txBox="1"/>
          <p:nvPr/>
        </p:nvSpPr>
        <p:spPr>
          <a:xfrm>
            <a:off x="6109656" y="1903435"/>
            <a:ext cx="695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44%</a:t>
            </a:r>
          </a:p>
        </p:txBody>
      </p:sp>
    </p:spTree>
    <p:extLst>
      <p:ext uri="{BB962C8B-B14F-4D97-AF65-F5344CB8AC3E}">
        <p14:creationId xmlns:p14="http://schemas.microsoft.com/office/powerpoint/2010/main" val="6649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72495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Почему конференц-камера?</a:t>
            </a: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111095" y="783218"/>
            <a:ext cx="8894824" cy="1065797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/>
              <a:t>55 миллионов конференц-залов по всему </a:t>
            </a:r>
            <a:r>
              <a:rPr lang="ru-RU" sz="1400" b="0" dirty="0" smtClean="0"/>
              <a:t>миру. </a:t>
            </a:r>
          </a:p>
          <a:p>
            <a:pPr algn="ctr"/>
            <a:r>
              <a:rPr lang="ru-RU" sz="1400" b="0" dirty="0" smtClean="0"/>
              <a:t>Количество малых </a:t>
            </a:r>
            <a:r>
              <a:rPr lang="ru-RU" sz="1400" b="0" dirty="0"/>
              <a:t>и </a:t>
            </a:r>
            <a:r>
              <a:rPr lang="ru-RU" sz="1400" b="0" dirty="0" smtClean="0"/>
              <a:t>средних конференц-залов </a:t>
            </a:r>
            <a:r>
              <a:rPr lang="ru-RU" sz="1400" b="0" dirty="0"/>
              <a:t>увеличатся на 48% и 41%, </a:t>
            </a:r>
            <a:r>
              <a:rPr lang="ru-RU" sz="1400" b="0" dirty="0" smtClean="0"/>
              <a:t>больших комнат </a:t>
            </a:r>
            <a:r>
              <a:rPr lang="ru-RU" sz="1400" b="0" dirty="0"/>
              <a:t>на 27%</a:t>
            </a:r>
          </a:p>
          <a:p>
            <a:pPr algn="ctr"/>
            <a:r>
              <a:rPr lang="ru-RU" sz="1400" b="0" dirty="0"/>
              <a:t>Следующие 12-24 месяца, </a:t>
            </a:r>
            <a:r>
              <a:rPr lang="ru-RU" sz="1400" b="0" dirty="0" smtClean="0"/>
              <a:t>доля веб-камер </a:t>
            </a:r>
            <a:r>
              <a:rPr lang="ru-RU" sz="1400" b="0" dirty="0"/>
              <a:t>и развертывание ПК в небольших конференц-залах </a:t>
            </a:r>
            <a:r>
              <a:rPr lang="ru-RU" sz="1400" b="0" dirty="0" smtClean="0"/>
              <a:t>вырастет на 96% </a:t>
            </a:r>
            <a:endParaRPr lang="en-US" sz="1400" b="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525" y="2127049"/>
            <a:ext cx="3029418" cy="242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5839" y="1689970"/>
            <a:ext cx="2776790" cy="38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505459" y="4676708"/>
            <a:ext cx="37063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Source:</a:t>
            </a:r>
            <a:r>
              <a:rPr lang="en-US" sz="1000" i="1" kern="0" dirty="0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000" i="1" kern="0" dirty="0" err="1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Arial" pitchFamily="34" charset="0"/>
              </a:rPr>
              <a:t>Wainhouse</a:t>
            </a:r>
            <a:r>
              <a:rPr lang="en-US" sz="1000" i="1" kern="0" dirty="0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Arial" pitchFamily="34" charset="0"/>
              </a:rPr>
              <a:t> Research </a:t>
            </a:r>
            <a:r>
              <a:rPr lang="en-US" sz="1000" i="1" kern="0" dirty="0" smtClean="0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Arial" pitchFamily="34" charset="0"/>
              </a:rPr>
              <a:t>2013</a:t>
            </a:r>
            <a:r>
              <a:rPr lang="en-US" sz="1000" i="1" kern="0" dirty="0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Arial" pitchFamily="34" charset="0"/>
              </a:rPr>
              <a:t>, and </a:t>
            </a:r>
            <a:r>
              <a:rPr lang="en-US" sz="1000" i="1" kern="0" dirty="0" err="1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Arial" pitchFamily="34" charset="0"/>
              </a:rPr>
              <a:t>Highfive</a:t>
            </a:r>
            <a:r>
              <a:rPr lang="en-US" sz="1000" i="1" kern="0" dirty="0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Arial" pitchFamily="34" charset="0"/>
              </a:rPr>
              <a:t> and </a:t>
            </a:r>
            <a:r>
              <a:rPr lang="en-US" sz="1000" i="1" kern="0" dirty="0" err="1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Arial" pitchFamily="34" charset="0"/>
              </a:rPr>
              <a:t>Bluejeans</a:t>
            </a:r>
            <a:r>
              <a:rPr lang="en-US" sz="1000" i="1" kern="0" dirty="0">
                <a:solidFill>
                  <a:sysClr val="window" lastClr="FFFFFF">
                    <a:lumMod val="50000"/>
                  </a:sysClr>
                </a:solidFill>
                <a:latin typeface="Calibri" pitchFamily="34" charset="0"/>
                <a:cs typeface="Arial" pitchFamily="34" charset="0"/>
              </a:rPr>
              <a:t> 2015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577" y="110723"/>
            <a:ext cx="8789986" cy="651618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Что такое конференц-камера </a:t>
            </a:r>
            <a:r>
              <a:rPr lang="ru-RU" sz="2300" i="1" dirty="0" err="1">
                <a:solidFill>
                  <a:srgbClr val="003F92"/>
                </a:solidFill>
                <a:cs typeface="Arial" panose="020B0604020202020204" pitchFamily="34" charset="0"/>
              </a:rPr>
              <a:t>AVer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 VC520?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512" y="762341"/>
            <a:ext cx="8269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AVer</a:t>
            </a:r>
            <a:r>
              <a:rPr lang="ru-RU" sz="1400" dirty="0"/>
              <a:t> VC520 - это самая профессиональная камера для видеосвязи для небольших, средних и больших конференц-залов.</a:t>
            </a:r>
            <a:endParaRPr lang="en-US" sz="1400" dirty="0"/>
          </a:p>
        </p:txBody>
      </p:sp>
      <p:pic>
        <p:nvPicPr>
          <p:cNvPr id="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65" y="1470227"/>
            <a:ext cx="6079541" cy="36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577" y="110723"/>
            <a:ext cx="8789986" cy="674314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Почему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VC520?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193736" y="939098"/>
            <a:ext cx="2153344" cy="765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dirty="0" smtClean="0">
                <a:solidFill>
                  <a:srgbClr val="0000CC"/>
                </a:solidFill>
              </a:rPr>
              <a:t>Легкость</a:t>
            </a:r>
            <a:endParaRPr lang="en-US" b="0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en-US" b="0" dirty="0" smtClean="0">
                <a:solidFill>
                  <a:srgbClr val="0000CC"/>
                </a:solidFill>
              </a:rPr>
              <a:t>Plug-and-Play</a:t>
            </a:r>
            <a:endParaRPr lang="en-US" b="0" dirty="0">
              <a:solidFill>
                <a:srgbClr val="0000CC"/>
              </a:solidFill>
            </a:endParaRPr>
          </a:p>
        </p:txBody>
      </p:sp>
      <p:pic>
        <p:nvPicPr>
          <p:cNvPr id="7" name="Picture 6" descr="http://www.plugandplaytechcenter.com/sites/default/files/PlugandPlay_Logo_2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84" b="12691"/>
          <a:stretch/>
        </p:blipFill>
        <p:spPr bwMode="auto">
          <a:xfrm>
            <a:off x="174498" y="1930665"/>
            <a:ext cx="2275053" cy="488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8" descr="http://www.custompc.ie/ekmps/shops/pctech/resources/Design/usb-icon-2-cabl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51450" y="2795999"/>
            <a:ext cx="2123919" cy="1679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內容版面配置區 1"/>
          <p:cNvSpPr txBox="1">
            <a:spLocks/>
          </p:cNvSpPr>
          <p:nvPr/>
        </p:nvSpPr>
        <p:spPr bwMode="auto">
          <a:xfrm>
            <a:off x="2609485" y="844332"/>
            <a:ext cx="3682232" cy="99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rgbClr val="0000CC"/>
                </a:solidFill>
                <a:latin typeface="+mn-lt"/>
                <a:ea typeface="+mn-ea"/>
              </a:rPr>
              <a:t>Экстрим</a:t>
            </a:r>
            <a:endParaRPr lang="en-US" sz="1800" dirty="0">
              <a:solidFill>
                <a:srgbClr val="0000CC"/>
              </a:solidFill>
              <a:latin typeface="+mn-lt"/>
              <a:ea typeface="+mn-ea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rgbClr val="0000CC"/>
                </a:solidFill>
                <a:latin typeface="+mn-lt"/>
                <a:ea typeface="+mn-ea"/>
              </a:rPr>
              <a:t>Просмотр</a:t>
            </a:r>
            <a:r>
              <a:rPr lang="en-US" sz="1800" dirty="0">
                <a:solidFill>
                  <a:srgbClr val="0000CC"/>
                </a:solidFill>
                <a:latin typeface="+mn-lt"/>
                <a:ea typeface="+mn-ea"/>
              </a:rPr>
              <a:t> &amp; </a:t>
            </a:r>
            <a:r>
              <a:rPr lang="ru-RU" sz="1800" dirty="0">
                <a:solidFill>
                  <a:srgbClr val="0000CC"/>
                </a:solidFill>
                <a:latin typeface="+mn-lt"/>
                <a:ea typeface="+mn-ea"/>
              </a:rPr>
              <a:t>Прослушивание</a:t>
            </a:r>
            <a:endParaRPr lang="en-US" sz="1800" dirty="0">
              <a:solidFill>
                <a:srgbClr val="0000CC"/>
              </a:solidFill>
              <a:latin typeface="+mn-lt"/>
              <a:ea typeface="+mn-ea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rgbClr val="0000CC"/>
                </a:solidFill>
                <a:latin typeface="+mn-lt"/>
                <a:ea typeface="+mn-ea"/>
              </a:rPr>
              <a:t>Опыт</a:t>
            </a:r>
            <a:endParaRPr lang="en-US" sz="1800" dirty="0">
              <a:solidFill>
                <a:srgbClr val="0000CC"/>
              </a:solidFill>
              <a:latin typeface="+mn-lt"/>
              <a:ea typeface="+mn-ea"/>
            </a:endParaRPr>
          </a:p>
        </p:txBody>
      </p:sp>
      <p:pic>
        <p:nvPicPr>
          <p:cNvPr id="10" name="Picture 4" descr="http://www.msjphotography.com/wp-content/uploads/2012/10/PSW_337_Playing_with_Moti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1468" y="1977832"/>
            <a:ext cx="3038266" cy="2020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02" y="1875713"/>
            <a:ext cx="1958196" cy="2401849"/>
          </a:xfrm>
          <a:prstGeom prst="rect">
            <a:avLst/>
          </a:prstGeom>
        </p:spPr>
      </p:pic>
      <p:sp>
        <p:nvSpPr>
          <p:cNvPr id="12" name="內容版面配置區 1"/>
          <p:cNvSpPr txBox="1">
            <a:spLocks/>
          </p:cNvSpPr>
          <p:nvPr/>
        </p:nvSpPr>
        <p:spPr bwMode="auto">
          <a:xfrm>
            <a:off x="6517505" y="927886"/>
            <a:ext cx="2264143" cy="64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rgbClr val="0000CC"/>
                </a:solidFill>
                <a:latin typeface="+mn-lt"/>
                <a:ea typeface="+mn-ea"/>
              </a:rPr>
              <a:t>Мировой уровень                 3 года гарантии</a:t>
            </a:r>
            <a:endParaRPr lang="en-US" sz="1800" dirty="0">
              <a:solidFill>
                <a:srgbClr val="0000CC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07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577" y="131043"/>
            <a:ext cx="8789986" cy="660094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VC520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включает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…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pic>
        <p:nvPicPr>
          <p:cNvPr id="6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1" y="885398"/>
            <a:ext cx="6869423" cy="3370931"/>
          </a:xfrm>
          <a:prstGeom prst="rect">
            <a:avLst/>
          </a:prstGeom>
        </p:spPr>
      </p:pic>
      <p:sp>
        <p:nvSpPr>
          <p:cNvPr id="7" name="內容版面配置區 1"/>
          <p:cNvSpPr>
            <a:spLocks noGrp="1"/>
          </p:cNvSpPr>
          <p:nvPr>
            <p:ph idx="1"/>
          </p:nvPr>
        </p:nvSpPr>
        <p:spPr>
          <a:xfrm>
            <a:off x="1641695" y="4083020"/>
            <a:ext cx="1714454" cy="998263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b="0" dirty="0">
                <a:solidFill>
                  <a:srgbClr val="0000CC"/>
                </a:solidFill>
              </a:rPr>
              <a:t>1.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b="0" dirty="0">
                <a:solidFill>
                  <a:srgbClr val="0000CC"/>
                </a:solidFill>
              </a:rPr>
              <a:t>12X </a:t>
            </a:r>
            <a:r>
              <a:rPr lang="ru-RU" b="0" dirty="0">
                <a:solidFill>
                  <a:srgbClr val="0000CC"/>
                </a:solidFill>
              </a:rPr>
              <a:t>Оптическая </a:t>
            </a:r>
            <a:r>
              <a:rPr lang="en-US" b="0" dirty="0">
                <a:solidFill>
                  <a:srgbClr val="0000CC"/>
                </a:solidFill>
              </a:rPr>
              <a:t>PTZ </a:t>
            </a:r>
            <a:r>
              <a:rPr lang="ru-RU" b="0" dirty="0">
                <a:solidFill>
                  <a:srgbClr val="0000CC"/>
                </a:solidFill>
              </a:rPr>
              <a:t>камера</a:t>
            </a:r>
            <a:endParaRPr lang="en-US" b="0" dirty="0">
              <a:solidFill>
                <a:srgbClr val="0000CC"/>
              </a:solidFill>
            </a:endParaRPr>
          </a:p>
        </p:txBody>
      </p:sp>
      <p:sp>
        <p:nvSpPr>
          <p:cNvPr id="8" name="內容版面配置區 1"/>
          <p:cNvSpPr txBox="1">
            <a:spLocks/>
          </p:cNvSpPr>
          <p:nvPr/>
        </p:nvSpPr>
        <p:spPr bwMode="auto">
          <a:xfrm>
            <a:off x="3845005" y="2704714"/>
            <a:ext cx="1237992" cy="28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1800" dirty="0">
                <a:solidFill>
                  <a:srgbClr val="0000CC"/>
                </a:solidFill>
                <a:latin typeface="+mn-lt"/>
                <a:ea typeface="+mn-ea"/>
              </a:rPr>
              <a:t>2. </a:t>
            </a:r>
            <a:r>
              <a:rPr lang="ru-RU" sz="1800" dirty="0" err="1" smtClean="0">
                <a:solidFill>
                  <a:srgbClr val="0000CC"/>
                </a:solidFill>
                <a:latin typeface="+mn-lt"/>
                <a:ea typeface="+mn-ea"/>
              </a:rPr>
              <a:t>Хаб</a:t>
            </a:r>
            <a:endParaRPr lang="en-US" sz="1800" dirty="0">
              <a:solidFill>
                <a:srgbClr val="0000CC"/>
              </a:solidFill>
              <a:latin typeface="+mn-lt"/>
              <a:ea typeface="+mn-ea"/>
            </a:endParaRPr>
          </a:p>
        </p:txBody>
      </p:sp>
      <p:sp>
        <p:nvSpPr>
          <p:cNvPr id="9" name="內容版面配置區 1"/>
          <p:cNvSpPr txBox="1">
            <a:spLocks/>
          </p:cNvSpPr>
          <p:nvPr/>
        </p:nvSpPr>
        <p:spPr bwMode="auto">
          <a:xfrm>
            <a:off x="3356149" y="4144737"/>
            <a:ext cx="3131185" cy="74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1800" dirty="0">
                <a:solidFill>
                  <a:srgbClr val="0000CC"/>
                </a:solidFill>
                <a:latin typeface="+mn-lt"/>
                <a:ea typeface="+mn-ea"/>
              </a:rPr>
              <a:t>3.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1800" dirty="0">
                <a:solidFill>
                  <a:srgbClr val="0000CC"/>
                </a:solidFill>
                <a:latin typeface="+mn-lt"/>
                <a:ea typeface="+mn-ea"/>
              </a:rPr>
              <a:t>Пульт дистанционного управления</a:t>
            </a:r>
            <a:endParaRPr lang="en-US" sz="1800" dirty="0">
              <a:solidFill>
                <a:srgbClr val="0000CC"/>
              </a:solidFill>
              <a:latin typeface="+mn-lt"/>
              <a:ea typeface="+mn-ea"/>
            </a:endParaRPr>
          </a:p>
        </p:txBody>
      </p:sp>
      <p:sp>
        <p:nvSpPr>
          <p:cNvPr id="10" name="內容版面配置區 1"/>
          <p:cNvSpPr txBox="1">
            <a:spLocks/>
          </p:cNvSpPr>
          <p:nvPr/>
        </p:nvSpPr>
        <p:spPr bwMode="auto">
          <a:xfrm>
            <a:off x="6186569" y="3649696"/>
            <a:ext cx="2458229" cy="82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1800" dirty="0">
                <a:solidFill>
                  <a:srgbClr val="0000CC"/>
                </a:solidFill>
                <a:latin typeface="+mn-lt"/>
                <a:ea typeface="+mn-ea"/>
              </a:rPr>
              <a:t>4.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1800" dirty="0">
                <a:solidFill>
                  <a:srgbClr val="0000CC"/>
                </a:solidFill>
                <a:latin typeface="+mn-lt"/>
                <a:ea typeface="+mn-ea"/>
              </a:rPr>
              <a:t>Колонка с встроенным микрофоном</a:t>
            </a:r>
            <a:endParaRPr lang="en-US" sz="1800" dirty="0">
              <a:solidFill>
                <a:srgbClr val="0000CC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925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52537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Plug-and-play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8264" y="911598"/>
            <a:ext cx="7787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Просто подключите USB-разъем VC520 к ноутбуку / настольному компьютеру </a:t>
            </a:r>
            <a:r>
              <a:rPr lang="ru-RU" sz="1400" dirty="0" smtClean="0"/>
              <a:t>и </a:t>
            </a:r>
            <a:r>
              <a:rPr lang="ru-RU" sz="1400" dirty="0"/>
              <a:t>наслаждайтесь видеоконференциями в режиме реального времени.</a:t>
            </a:r>
            <a:endParaRPr lang="en-US" sz="1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4818"/>
            <a:ext cx="7305151" cy="28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0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UTTC_Tele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UTTC_Televic.potx</Template>
  <TotalTime>5626</TotalTime>
  <Words>1120</Words>
  <Application>Microsoft Office PowerPoint</Application>
  <PresentationFormat>Экран (16:9)</PresentationFormat>
  <Paragraphs>268</Paragraphs>
  <Slides>30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微軟正黑體</vt:lpstr>
      <vt:lpstr>ＭＳ Ｐゴシック</vt:lpstr>
      <vt:lpstr>Arial</vt:lpstr>
      <vt:lpstr>Calibri</vt:lpstr>
      <vt:lpstr>新細明體</vt:lpstr>
      <vt:lpstr>UTTC_Televic</vt:lpstr>
      <vt:lpstr>Презентация PowerPoint</vt:lpstr>
      <vt:lpstr>Презентация PowerPoint</vt:lpstr>
      <vt:lpstr>Тенденции рынка: Наиболее рентабельные  </vt:lpstr>
      <vt:lpstr>Тенденции рынка: Доля программного продукта растет</vt:lpstr>
      <vt:lpstr>Почему конференц-камера?</vt:lpstr>
      <vt:lpstr>Что такое конференц-камера AVer VC520?</vt:lpstr>
      <vt:lpstr>Почему VC520?</vt:lpstr>
      <vt:lpstr>VC520 включает …</vt:lpstr>
      <vt:lpstr>Plug-and-play</vt:lpstr>
      <vt:lpstr>Мощная камера</vt:lpstr>
      <vt:lpstr>Разрешение Full HD 1080p </vt:lpstr>
      <vt:lpstr>Громкоговоритель</vt:lpstr>
      <vt:lpstr>10 предустановок камеры</vt:lpstr>
      <vt:lpstr>PTZ App</vt:lpstr>
      <vt:lpstr>Совместимость</vt:lpstr>
      <vt:lpstr>Совместимые приложения</vt:lpstr>
      <vt:lpstr>Наши потенциальные клиенты</vt:lpstr>
      <vt:lpstr>Приложение </vt:lpstr>
      <vt:lpstr>Каскадирование Громкоговорителей VC520 </vt:lpstr>
      <vt:lpstr>L микрофоны</vt:lpstr>
      <vt:lpstr>VC520 дополнительные функции</vt:lpstr>
      <vt:lpstr>Сравнение: VC520 с CC3000e</vt:lpstr>
      <vt:lpstr>Сравнение: VC520 с CC3000e</vt:lpstr>
      <vt:lpstr>Сравнение: VC520 с CC3000e</vt:lpstr>
      <vt:lpstr>Сравнение: VC520  с CC3000e</vt:lpstr>
      <vt:lpstr>Сравнение: VC520 с CC3000e</vt:lpstr>
      <vt:lpstr>Весогабаритные характеристики</vt:lpstr>
      <vt:lpstr>Кабели и аксессуары</vt:lpstr>
      <vt:lpstr>Видео и обзоры</vt:lpstr>
      <vt:lpstr>Презентация PowerPoint</vt:lpstr>
    </vt:vector>
  </TitlesOfParts>
  <Company>1111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11 111</dc:creator>
  <cp:lastModifiedBy>Tadeush Ostrinsky</cp:lastModifiedBy>
  <cp:revision>163</cp:revision>
  <dcterms:created xsi:type="dcterms:W3CDTF">2015-03-12T19:01:45Z</dcterms:created>
  <dcterms:modified xsi:type="dcterms:W3CDTF">2017-04-26T13:32:03Z</dcterms:modified>
</cp:coreProperties>
</file>